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sldIdLst>
    <p:sldId id="256" r:id="rId2"/>
    <p:sldId id="291" r:id="rId3"/>
    <p:sldId id="294" r:id="rId4"/>
    <p:sldId id="295" r:id="rId5"/>
    <p:sldId id="296" r:id="rId6"/>
    <p:sldId id="292" r:id="rId7"/>
    <p:sldId id="293" r:id="rId8"/>
    <p:sldId id="257" r:id="rId9"/>
    <p:sldId id="258" r:id="rId10"/>
    <p:sldId id="259" r:id="rId11"/>
    <p:sldId id="264" r:id="rId12"/>
    <p:sldId id="265" r:id="rId13"/>
    <p:sldId id="266" r:id="rId14"/>
    <p:sldId id="275" r:id="rId15"/>
    <p:sldId id="268" r:id="rId16"/>
    <p:sldId id="269" r:id="rId17"/>
    <p:sldId id="270" r:id="rId18"/>
    <p:sldId id="282" r:id="rId19"/>
    <p:sldId id="298" r:id="rId20"/>
    <p:sldId id="299" r:id="rId21"/>
    <p:sldId id="271" r:id="rId22"/>
    <p:sldId id="276" r:id="rId23"/>
    <p:sldId id="273" r:id="rId24"/>
    <p:sldId id="280" r:id="rId25"/>
    <p:sldId id="283" r:id="rId26"/>
    <p:sldId id="285" r:id="rId27"/>
    <p:sldId id="274" r:id="rId28"/>
    <p:sldId id="286" r:id="rId29"/>
    <p:sldId id="287" r:id="rId30"/>
    <p:sldId id="277" r:id="rId31"/>
    <p:sldId id="27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FF7"/>
    <a:srgbClr val="D2DEEF"/>
    <a:srgbClr val="EA43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5179"/>
  </p:normalViewPr>
  <p:slideViewPr>
    <p:cSldViewPr snapToGrid="0">
      <p:cViewPr>
        <p:scale>
          <a:sx n="110" d="100"/>
          <a:sy n="110" d="100"/>
        </p:scale>
        <p:origin x="354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08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030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3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62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76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743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765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78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455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245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9B19B-08DA-49BF-9810-D7B1E4ACC5B1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D44E2-E985-4D90-ADFC-981ACDED2D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3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290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0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09954" y="296789"/>
            <a:ext cx="1138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Static</a:t>
            </a:r>
            <a:endParaRPr lang="en-US" sz="3200"/>
          </a:p>
        </p:txBody>
      </p:sp>
      <p:sp>
        <p:nvSpPr>
          <p:cNvPr id="14" name="TextBox 13"/>
          <p:cNvSpPr txBox="1"/>
          <p:nvPr/>
        </p:nvSpPr>
        <p:spPr>
          <a:xfrm>
            <a:off x="3222126" y="733023"/>
            <a:ext cx="4618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Functional Connectivity</a:t>
            </a:r>
            <a:endParaRPr lang="en-US" sz="3200"/>
          </a:p>
        </p:txBody>
      </p:sp>
      <p:sp>
        <p:nvSpPr>
          <p:cNvPr id="15" name="TextBox 14"/>
          <p:cNvSpPr txBox="1"/>
          <p:nvPr/>
        </p:nvSpPr>
        <p:spPr>
          <a:xfrm>
            <a:off x="3459113" y="286706"/>
            <a:ext cx="3244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Dynamic</a:t>
            </a:r>
            <a:endParaRPr lang="en-US" sz="320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66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6733" y="342361"/>
            <a:ext cx="7247467" cy="4348174"/>
          </a:xfrm>
        </p:spPr>
        <p:txBody>
          <a:bodyPr>
            <a:normAutofit/>
          </a:bodyPr>
          <a:lstStyle/>
          <a:p>
            <a:r>
              <a:rPr lang="en-US" sz="2800" smtClean="0"/>
              <a:t> </a:t>
            </a:r>
            <a:r>
              <a:rPr lang="en-US" sz="3200" smtClean="0"/>
              <a:t>From Static to Dynamic representations of </a:t>
            </a:r>
            <a:r>
              <a:rPr lang="en-US" sz="3200"/>
              <a:t>r</a:t>
            </a:r>
            <a:r>
              <a:rPr lang="en-US" sz="3200" smtClean="0"/>
              <a:t>esting-state Functional </a:t>
            </a:r>
            <a:r>
              <a:rPr lang="en-US" sz="3200" smtClean="0"/>
              <a:t>Connectivity MRI</a:t>
            </a:r>
          </a:p>
          <a:p>
            <a:endParaRPr lang="en-US" sz="2800"/>
          </a:p>
          <a:p>
            <a:r>
              <a:rPr lang="en-US" sz="2000" smtClean="0"/>
              <a:t>University of Melbourne – </a:t>
            </a:r>
            <a:r>
              <a:rPr lang="en-US" sz="2000" smtClean="0"/>
              <a:t>Septembre </a:t>
            </a:r>
            <a:r>
              <a:rPr lang="en-US" sz="2000" smtClean="0"/>
              <a:t>25</a:t>
            </a:r>
            <a:r>
              <a:rPr lang="en-US" sz="2000" smtClean="0"/>
              <a:t>, </a:t>
            </a:r>
            <a:r>
              <a:rPr lang="en-US" sz="2000" smtClean="0"/>
              <a:t>2017 </a:t>
            </a:r>
          </a:p>
          <a:p>
            <a:endParaRPr lang="en-US" sz="2800"/>
          </a:p>
          <a:p>
            <a:endParaRPr 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1" t="21438" r="13107" b="23004"/>
          <a:stretch/>
        </p:blipFill>
        <p:spPr>
          <a:xfrm>
            <a:off x="6405201" y="5528733"/>
            <a:ext cx="2337610" cy="110005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 flipH="1">
            <a:off x="958939" y="1488979"/>
            <a:ext cx="7245261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148553" y="3842199"/>
            <a:ext cx="28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Rapha</a:t>
            </a:r>
            <a:r>
              <a:rPr lang="fr-BE" sz="2400" smtClean="0"/>
              <a:t>ë</a:t>
            </a:r>
            <a:r>
              <a:rPr lang="en-US" sz="2400" smtClean="0"/>
              <a:t>l </a:t>
            </a:r>
            <a:r>
              <a:rPr lang="en-US" sz="2400" dirty="0" smtClean="0"/>
              <a:t>Li</a:t>
            </a:r>
            <a:r>
              <a:rPr lang="fr-BE" sz="2400" smtClean="0"/>
              <a:t>é</a:t>
            </a:r>
            <a:r>
              <a:rPr lang="en-US" sz="2400" smtClean="0"/>
              <a:t>geois</a:t>
            </a:r>
            <a:endParaRPr lang="en-US" sz="2400" baseline="30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r="2483"/>
          <a:stretch/>
        </p:blipFill>
        <p:spPr>
          <a:xfrm>
            <a:off x="423333" y="5590337"/>
            <a:ext cx="4114800" cy="9713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1">
            <a:schemeClr val="accent3"/>
          </a:lnRef>
          <a:fillRef idx="1001">
            <a:schemeClr val="lt2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41813" y="732875"/>
            <a:ext cx="4618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0070C0"/>
                </a:solidFill>
              </a:rPr>
              <a:t>Functional Connectivity</a:t>
            </a:r>
            <a:endParaRPr lang="en-US" sz="32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36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8" y="898272"/>
            <a:ext cx="8786893" cy="146541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8" y="4565729"/>
            <a:ext cx="8786893" cy="14555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41373" y="426719"/>
            <a:ext cx="40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1</a:t>
            </a:r>
            <a:endParaRPr lang="en-US" b="1"/>
          </a:p>
        </p:txBody>
      </p:sp>
      <p:sp>
        <p:nvSpPr>
          <p:cNvPr id="8" name="TextBox 7"/>
          <p:cNvSpPr txBox="1"/>
          <p:nvPr/>
        </p:nvSpPr>
        <p:spPr>
          <a:xfrm>
            <a:off x="4441373" y="6161311"/>
            <a:ext cx="409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71448" y="2394851"/>
            <a:ext cx="8786893" cy="374475"/>
            <a:chOff x="171448" y="2394851"/>
            <a:chExt cx="8786893" cy="37447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171448" y="2769326"/>
              <a:ext cx="87868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04460" y="2394851"/>
              <a:ext cx="31350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Temporal ordering information</a:t>
              </a:r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749043" y="123303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“Dynamic”</a:t>
            </a:r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49043" y="6420781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“Static”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4167" y="1953707"/>
            <a:ext cx="3240360" cy="2915453"/>
            <a:chOff x="3131841" y="1988840"/>
            <a:chExt cx="3240360" cy="2915453"/>
          </a:xfrm>
        </p:grpSpPr>
        <p:pic>
          <p:nvPicPr>
            <p:cNvPr id="5" name="Picture 4" descr="fMRI_TC_final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339" y="2141053"/>
              <a:ext cx="3183862" cy="27281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19873" y="1988840"/>
              <a:ext cx="295232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data (e.g</a:t>
              </a:r>
              <a:r>
                <a:rPr lang="en-US" sz="1500" b="1" u="sng" smtClean="0"/>
                <a:t>. fMRI)</a:t>
              </a:r>
              <a:endParaRPr lang="en-US" sz="1500" b="1" u="sng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3929" y="4581128"/>
              <a:ext cx="19442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Time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2122858" y="3356121"/>
              <a:ext cx="23411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Intensity in different ROIs</a:t>
              </a:r>
            </a:p>
          </p:txBody>
        </p:sp>
      </p:grpSp>
      <p:cxnSp>
        <p:nvCxnSpPr>
          <p:cNvPr id="10" name="Straight Arrow Connector 9"/>
          <p:cNvCxnSpPr/>
          <p:nvPr/>
        </p:nvCxnSpPr>
        <p:spPr bwMode="auto">
          <a:xfrm>
            <a:off x="7740352" y="666936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0" name="Group 19"/>
          <p:cNvGrpSpPr/>
          <p:nvPr/>
        </p:nvGrpSpPr>
        <p:grpSpPr>
          <a:xfrm>
            <a:off x="3347864" y="2501314"/>
            <a:ext cx="3024336" cy="1215718"/>
            <a:chOff x="3419872" y="4667364"/>
            <a:chExt cx="3024336" cy="1215715"/>
          </a:xfrm>
        </p:grpSpPr>
        <p:sp>
          <p:nvSpPr>
            <p:cNvPr id="21" name="TextBox 20"/>
            <p:cNvSpPr txBox="1"/>
            <p:nvPr/>
          </p:nvSpPr>
          <p:spPr>
            <a:xfrm>
              <a:off x="3707904" y="4667364"/>
              <a:ext cx="2736304" cy="1215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connectivity (FC)</a:t>
              </a:r>
            </a:p>
            <a:p>
              <a:pPr algn="ctr"/>
              <a:endParaRPr lang="en-US" sz="1500" b="1" u="sng" dirty="0" smtClean="0"/>
            </a:p>
            <a:p>
              <a:pPr algn="ctr"/>
              <a:endParaRPr lang="en-US" sz="1500" b="1" u="sng" dirty="0" smtClean="0"/>
            </a:p>
            <a:p>
              <a:pPr algn="just"/>
              <a:r>
                <a:rPr lang="en-US" sz="1400" dirty="0" smtClean="0"/>
                <a:t>“</a:t>
              </a:r>
              <a:r>
                <a:rPr lang="en-US" sz="1400" i="1" dirty="0" smtClean="0"/>
                <a:t>Statistical dependence between two time series</a:t>
              </a:r>
              <a:r>
                <a:rPr lang="en-US" sz="1400" dirty="0" smtClean="0"/>
                <a:t>” (</a:t>
              </a:r>
              <a:r>
                <a:rPr lang="en-US" sz="1400" dirty="0" err="1" smtClean="0"/>
                <a:t>Friston</a:t>
              </a:r>
              <a:r>
                <a:rPr lang="en-US" sz="1400" dirty="0" smtClean="0"/>
                <a:t>, 2011).</a:t>
              </a: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419872" y="5577632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28184" y="2385755"/>
            <a:ext cx="3384376" cy="2699429"/>
            <a:chOff x="6084168" y="2420888"/>
            <a:chExt cx="3384376" cy="2699429"/>
          </a:xfrm>
        </p:grpSpPr>
        <p:sp>
          <p:nvSpPr>
            <p:cNvPr id="24" name="Right Arrow 23"/>
            <p:cNvSpPr/>
            <p:nvPr/>
          </p:nvSpPr>
          <p:spPr>
            <a:xfrm>
              <a:off x="6300192" y="3454997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84168" y="2420888"/>
              <a:ext cx="33843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FC matrix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56784" y="4797152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5867963" y="3681717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pic>
          <p:nvPicPr>
            <p:cNvPr id="28" name="Picture 27" descr="FC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924944"/>
              <a:ext cx="1872208" cy="1872208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3635896" y="4005064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Classically measured by the </a:t>
            </a:r>
            <a:r>
              <a:rPr lang="en-US" sz="1400" b="1" dirty="0" smtClean="0"/>
              <a:t>correlation</a:t>
            </a:r>
            <a:r>
              <a:rPr lang="en-US" sz="1400" dirty="0" smtClean="0"/>
              <a:t> </a:t>
            </a:r>
            <a:r>
              <a:rPr lang="en-US" sz="1400" dirty="0"/>
              <a:t>between time series. </a:t>
            </a:r>
          </a:p>
          <a:p>
            <a:pPr algn="just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60899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583426" y="1638160"/>
            <a:ext cx="210726" cy="792088"/>
            <a:chOff x="3511418" y="1844824"/>
            <a:chExt cx="210726" cy="79208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8066" y="1844824"/>
              <a:ext cx="189838" cy="1440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1418" y="2459112"/>
              <a:ext cx="210726" cy="17780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1759401"/>
            <a:ext cx="1079624" cy="2063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995936" y="918080"/>
            <a:ext cx="3859629" cy="1296144"/>
            <a:chOff x="3923928" y="1124744"/>
            <a:chExt cx="3859629" cy="129614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9952" y="1802780"/>
              <a:ext cx="1745246" cy="618108"/>
            </a:xfrm>
            <a:prstGeom prst="rect">
              <a:avLst/>
            </a:prstGeom>
          </p:spPr>
        </p:pic>
        <p:grpSp>
          <p:nvGrpSpPr>
            <p:cNvPr id="10" name="Group 9"/>
            <p:cNvGrpSpPr/>
            <p:nvPr/>
          </p:nvGrpSpPr>
          <p:grpSpPr>
            <a:xfrm>
              <a:off x="3923928" y="1124744"/>
              <a:ext cx="3859629" cy="369332"/>
              <a:chOff x="4067944" y="1124744"/>
              <a:chExt cx="3859629" cy="3693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7944" y="1124744"/>
                <a:ext cx="3859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FC measured by the correlation</a:t>
                </a:r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8548" y="1241196"/>
                <a:ext cx="170718" cy="237108"/>
              </a:xfrm>
              <a:prstGeom prst="rect">
                <a:avLst/>
              </a:prstGeom>
            </p:spPr>
          </p:pic>
        </p:grpSp>
      </p:grpSp>
      <p:grpSp>
        <p:nvGrpSpPr>
          <p:cNvPr id="19" name="Group 18"/>
          <p:cNvGrpSpPr/>
          <p:nvPr/>
        </p:nvGrpSpPr>
        <p:grpSpPr>
          <a:xfrm>
            <a:off x="3233155" y="3483678"/>
            <a:ext cx="209006" cy="851710"/>
            <a:chOff x="3923928" y="4449498"/>
            <a:chExt cx="209006" cy="85171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3928" y="4449498"/>
              <a:ext cx="190500" cy="20363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23928" y="5072608"/>
              <a:ext cx="209006" cy="228600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1960" y="3537973"/>
            <a:ext cx="1751905" cy="62046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182685" y="918080"/>
            <a:ext cx="3669235" cy="1826040"/>
            <a:chOff x="110677" y="1124744"/>
            <a:chExt cx="3669235" cy="1826040"/>
          </a:xfrm>
        </p:grpSpPr>
        <p:pic>
          <p:nvPicPr>
            <p:cNvPr id="24" name="Picture 23" descr="original.pdf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1484783"/>
              <a:ext cx="2880320" cy="1256175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187624" y="1124744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Functional data (fMRI)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71600" y="2627619"/>
              <a:ext cx="25922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Time (N points)</a:t>
              </a: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110677" y="1484784"/>
              <a:ext cx="572891" cy="323165"/>
              <a:chOff x="110677" y="1484784"/>
              <a:chExt cx="572891" cy="323165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10677" y="1484784"/>
                <a:ext cx="50088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dirty="0" smtClean="0"/>
                  <a:t>ROI</a:t>
                </a:r>
                <a:endParaRPr lang="en-US" sz="1500" i="1" dirty="0"/>
              </a:p>
            </p:txBody>
          </p:sp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7368" y="1556792"/>
                <a:ext cx="76200" cy="180109"/>
              </a:xfrm>
              <a:prstGeom prst="rect">
                <a:avLst/>
              </a:prstGeom>
            </p:spPr>
          </p:pic>
        </p:grpSp>
        <p:grpSp>
          <p:nvGrpSpPr>
            <p:cNvPr id="28" name="Group 27"/>
            <p:cNvGrpSpPr/>
            <p:nvPr/>
          </p:nvGrpSpPr>
          <p:grpSpPr>
            <a:xfrm>
              <a:off x="110677" y="2132856"/>
              <a:ext cx="572891" cy="323165"/>
              <a:chOff x="110677" y="2132856"/>
              <a:chExt cx="572891" cy="323165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10677" y="2132856"/>
                <a:ext cx="50088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dirty="0" smtClean="0"/>
                  <a:t>ROI</a:t>
                </a:r>
                <a:endParaRPr lang="en-US" sz="1500" i="1" dirty="0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81968" y="2210798"/>
                <a:ext cx="101600" cy="216747"/>
              </a:xfrm>
              <a:prstGeom prst="rect">
                <a:avLst/>
              </a:prstGeom>
            </p:spPr>
          </p:pic>
        </p:grpSp>
      </p:grpSp>
      <p:cxnSp>
        <p:nvCxnSpPr>
          <p:cNvPr id="33" name="Straight Arrow Connector 32"/>
          <p:cNvCxnSpPr>
            <a:stCxn id="26" idx="1"/>
          </p:cNvCxnSpPr>
          <p:nvPr/>
        </p:nvCxnSpPr>
        <p:spPr bwMode="auto">
          <a:xfrm>
            <a:off x="1043608" y="2582538"/>
            <a:ext cx="1440160" cy="495782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4" name="Group 33"/>
          <p:cNvGrpSpPr/>
          <p:nvPr/>
        </p:nvGrpSpPr>
        <p:grpSpPr>
          <a:xfrm>
            <a:off x="179512" y="1388168"/>
            <a:ext cx="3446615" cy="3490352"/>
            <a:chOff x="176201" y="2314912"/>
            <a:chExt cx="3446615" cy="3490352"/>
          </a:xfrm>
        </p:grpSpPr>
        <p:grpSp>
          <p:nvGrpSpPr>
            <p:cNvPr id="35" name="Group 34"/>
            <p:cNvGrpSpPr/>
            <p:nvPr/>
          </p:nvGrpSpPr>
          <p:grpSpPr>
            <a:xfrm>
              <a:off x="847122" y="2314912"/>
              <a:ext cx="2712338" cy="1084781"/>
              <a:chOff x="782749" y="1592069"/>
              <a:chExt cx="2712338" cy="1084781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2077376" y="1592069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958772" y="1596730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3466287" y="1593523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782749" y="1596730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76201" y="3837312"/>
              <a:ext cx="3446615" cy="1967952"/>
              <a:chOff x="104193" y="2924944"/>
              <a:chExt cx="3446615" cy="1967952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104193" y="3429000"/>
                <a:ext cx="3446615" cy="1463896"/>
                <a:chOff x="104193" y="3429000"/>
                <a:chExt cx="3446615" cy="1463896"/>
              </a:xfrm>
            </p:grpSpPr>
            <p:pic>
              <p:nvPicPr>
                <p:cNvPr id="42" name="Picture 41" descr="shuffled.pdf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3568" y="3474674"/>
                  <a:ext cx="2867240" cy="1250470"/>
                </a:xfrm>
                <a:prstGeom prst="rect">
                  <a:avLst/>
                </a:prstGeom>
              </p:spPr>
            </p:pic>
            <p:sp>
              <p:nvSpPr>
                <p:cNvPr id="43" name="TextBox 42"/>
                <p:cNvSpPr txBox="1"/>
                <p:nvPr/>
              </p:nvSpPr>
              <p:spPr>
                <a:xfrm>
                  <a:off x="899592" y="4569731"/>
                  <a:ext cx="2592288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dirty="0" smtClean="0"/>
                    <a:t>N points</a:t>
                  </a:r>
                </a:p>
              </p:txBody>
            </p:sp>
            <p:grpSp>
              <p:nvGrpSpPr>
                <p:cNvPr id="44" name="Group 43"/>
                <p:cNvGrpSpPr/>
                <p:nvPr/>
              </p:nvGrpSpPr>
              <p:grpSpPr>
                <a:xfrm>
                  <a:off x="107366" y="3429000"/>
                  <a:ext cx="573933" cy="323165"/>
                  <a:chOff x="109635" y="1484784"/>
                  <a:chExt cx="573933" cy="323165"/>
                </a:xfrm>
              </p:grpSpPr>
              <p:sp>
                <p:nvSpPr>
                  <p:cNvPr id="53" name="Rectangle 52"/>
                  <p:cNvSpPr/>
                  <p:nvPr/>
                </p:nvSpPr>
                <p:spPr>
                  <a:xfrm>
                    <a:off x="109635" y="1484784"/>
                    <a:ext cx="500883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500" dirty="0" smtClean="0"/>
                      <a:t>ROI</a:t>
                    </a:r>
                    <a:endParaRPr lang="en-US" sz="1500" i="1" dirty="0"/>
                  </a:p>
                </p:txBody>
              </p:sp>
              <p:pic>
                <p:nvPicPr>
                  <p:cNvPr id="54" name="Picture 53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07368" y="1556792"/>
                    <a:ext cx="76200" cy="1801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Group 44"/>
                <p:cNvGrpSpPr/>
                <p:nvPr/>
              </p:nvGrpSpPr>
              <p:grpSpPr>
                <a:xfrm>
                  <a:off x="104193" y="4041939"/>
                  <a:ext cx="577106" cy="323165"/>
                  <a:chOff x="106462" y="2132856"/>
                  <a:chExt cx="577106" cy="323165"/>
                </a:xfrm>
              </p:grpSpPr>
              <p:sp>
                <p:nvSpPr>
                  <p:cNvPr id="51" name="Rectangle 50"/>
                  <p:cNvSpPr/>
                  <p:nvPr/>
                </p:nvSpPr>
                <p:spPr>
                  <a:xfrm>
                    <a:off x="106462" y="2132856"/>
                    <a:ext cx="500883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500" dirty="0" smtClean="0"/>
                      <a:t>ROI</a:t>
                    </a:r>
                    <a:endParaRPr lang="en-US" sz="1500" i="1" dirty="0"/>
                  </a:p>
                </p:txBody>
              </p:sp>
              <p:pic>
                <p:nvPicPr>
                  <p:cNvPr id="52" name="Picture 51"/>
                  <p:cNvPicPr>
                    <a:picLocks noChangeAspect="1"/>
                  </p:cNvPicPr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81968" y="2210798"/>
                    <a:ext cx="101600" cy="2167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6" name="Group 45"/>
                <p:cNvGrpSpPr/>
                <p:nvPr/>
              </p:nvGrpSpPr>
              <p:grpSpPr>
                <a:xfrm>
                  <a:off x="1239537" y="3533160"/>
                  <a:ext cx="2236267" cy="1080120"/>
                  <a:chOff x="1239537" y="3533160"/>
                  <a:chExt cx="2236267" cy="1080120"/>
                </a:xfrm>
              </p:grpSpPr>
              <p:sp>
                <p:nvSpPr>
                  <p:cNvPr id="47" name="Rectangle 46"/>
                  <p:cNvSpPr/>
                  <p:nvPr/>
                </p:nvSpPr>
                <p:spPr>
                  <a:xfrm>
                    <a:off x="3447004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/>
                  <p:cNvSpPr/>
                  <p:nvPr/>
                </p:nvSpPr>
                <p:spPr>
                  <a:xfrm>
                    <a:off x="1239537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6600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/>
                  <p:cNvSpPr/>
                  <p:nvPr/>
                </p:nvSpPr>
                <p:spPr>
                  <a:xfrm>
                    <a:off x="2895054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008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/>
                  <p:cNvSpPr/>
                  <p:nvPr/>
                </p:nvSpPr>
                <p:spPr>
                  <a:xfrm>
                    <a:off x="2806970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38" name="Straight Arrow Connector 37"/>
              <p:cNvCxnSpPr/>
              <p:nvPr/>
            </p:nvCxnSpPr>
            <p:spPr bwMode="auto">
              <a:xfrm>
                <a:off x="971600" y="2924944"/>
                <a:ext cx="1728192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9" name="Straight Arrow Connector 38"/>
              <p:cNvCxnSpPr/>
              <p:nvPr/>
            </p:nvCxnSpPr>
            <p:spPr bwMode="auto">
              <a:xfrm>
                <a:off x="2123728" y="2924944"/>
                <a:ext cx="648072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827584" y="2924944"/>
                <a:ext cx="2376264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1547664" y="2924944"/>
                <a:ext cx="1944216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grpSp>
        <p:nvGrpSpPr>
          <p:cNvPr id="59" name="Group 58"/>
          <p:cNvGrpSpPr/>
          <p:nvPr/>
        </p:nvGrpSpPr>
        <p:grpSpPr>
          <a:xfrm>
            <a:off x="6084168" y="3699613"/>
            <a:ext cx="1872208" cy="281879"/>
            <a:chOff x="6084168" y="3978285"/>
            <a:chExt cx="1872208" cy="281879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4168" y="3978285"/>
              <a:ext cx="1079624" cy="206399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276300" y="4044140"/>
              <a:ext cx="680076" cy="216024"/>
            </a:xfrm>
            <a:prstGeom prst="rect">
              <a:avLst/>
            </a:prstGeom>
          </p:spPr>
        </p:pic>
      </p:grpSp>
      <p:grpSp>
        <p:nvGrpSpPr>
          <p:cNvPr id="62" name="Group 61"/>
          <p:cNvGrpSpPr/>
          <p:nvPr/>
        </p:nvGrpSpPr>
        <p:grpSpPr>
          <a:xfrm>
            <a:off x="611560" y="5310568"/>
            <a:ext cx="7989428" cy="646331"/>
            <a:chOff x="1047068" y="5589240"/>
            <a:chExt cx="7989428" cy="646331"/>
          </a:xfrm>
        </p:grpSpPr>
        <p:grpSp>
          <p:nvGrpSpPr>
            <p:cNvPr id="63" name="Group 62"/>
            <p:cNvGrpSpPr/>
            <p:nvPr/>
          </p:nvGrpSpPr>
          <p:grpSpPr>
            <a:xfrm>
              <a:off x="1047068" y="5589240"/>
              <a:ext cx="5109098" cy="646331"/>
              <a:chOff x="1516143" y="5589240"/>
              <a:chExt cx="5970879" cy="646331"/>
            </a:xfrm>
          </p:grpSpPr>
          <p:sp>
            <p:nvSpPr>
              <p:cNvPr id="66" name="Right Arrow 65"/>
              <p:cNvSpPr/>
              <p:nvPr/>
            </p:nvSpPr>
            <p:spPr>
              <a:xfrm>
                <a:off x="1516143" y="5845912"/>
                <a:ext cx="504924" cy="144016"/>
              </a:xfrm>
              <a:prstGeom prst="rightArrow">
                <a:avLst/>
              </a:prstGeom>
              <a:solidFill>
                <a:srgbClr val="385D8A"/>
              </a:solidFill>
              <a:ln>
                <a:solidFill>
                  <a:srgbClr val="385D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2411759" y="5589240"/>
                <a:ext cx="5075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 smtClean="0"/>
                  <a:t>FC measured by the correlation </a:t>
                </a:r>
                <a:r>
                  <a:rPr lang="en-US" b="1" i="1" dirty="0" smtClean="0"/>
                  <a:t>does not</a:t>
                </a:r>
                <a:r>
                  <a:rPr lang="en-US" b="1" dirty="0" smtClean="0"/>
                  <a:t> take the temporal information into account</a:t>
                </a:r>
              </a:p>
            </p:txBody>
          </p:sp>
        </p:grpSp>
        <p:sp>
          <p:nvSpPr>
            <p:cNvPr id="64" name="Right Arrow 63"/>
            <p:cNvSpPr/>
            <p:nvPr/>
          </p:nvSpPr>
          <p:spPr>
            <a:xfrm>
              <a:off x="6372200" y="5852492"/>
              <a:ext cx="432048" cy="144016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948264" y="572396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“Static” approach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086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266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6733" y="342361"/>
            <a:ext cx="7247467" cy="2113456"/>
          </a:xfrm>
        </p:spPr>
        <p:txBody>
          <a:bodyPr>
            <a:normAutofit/>
          </a:bodyPr>
          <a:lstStyle/>
          <a:p>
            <a:r>
              <a:rPr lang="en-US" sz="2800" smtClean="0"/>
              <a:t> </a:t>
            </a:r>
            <a:r>
              <a:rPr lang="en-US" sz="3200" smtClean="0"/>
              <a:t>From Static to Dynamic representations of Functional Connectivity MRI</a:t>
            </a:r>
          </a:p>
          <a:p>
            <a:endParaRPr lang="en-US" sz="2800"/>
          </a:p>
          <a:p>
            <a:r>
              <a:rPr lang="en-US" sz="2000" smtClean="0"/>
              <a:t>The Singapore Bioimaging Consortium – Septembre 14, 2017 </a:t>
            </a:r>
          </a:p>
          <a:p>
            <a:endParaRPr lang="en-US" sz="2800"/>
          </a:p>
          <a:p>
            <a:endParaRPr lang="en-US" sz="2800"/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958939" y="1488979"/>
            <a:ext cx="7245261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1027611" y="3918859"/>
            <a:ext cx="576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1. Which </a:t>
            </a:r>
            <a:r>
              <a:rPr lang="en-US" i="1" smtClean="0"/>
              <a:t>dynamical</a:t>
            </a:r>
            <a:r>
              <a:rPr lang="en-US" smtClean="0"/>
              <a:t> model to represent fMRI time series?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23249" y="4489264"/>
            <a:ext cx="67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. Linking dynamical markers of FC to behavior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9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266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6733" y="342361"/>
            <a:ext cx="7247467" cy="2113456"/>
          </a:xfrm>
        </p:spPr>
        <p:txBody>
          <a:bodyPr>
            <a:normAutofit/>
          </a:bodyPr>
          <a:lstStyle/>
          <a:p>
            <a:r>
              <a:rPr lang="en-US" sz="2800" smtClean="0"/>
              <a:t> </a:t>
            </a:r>
            <a:r>
              <a:rPr lang="en-US" sz="3200" smtClean="0"/>
              <a:t>From Static to Dynamic representations of Functional Connectivity MRI</a:t>
            </a:r>
          </a:p>
          <a:p>
            <a:endParaRPr lang="en-US" sz="2800"/>
          </a:p>
          <a:p>
            <a:r>
              <a:rPr lang="en-US" sz="2000" smtClean="0"/>
              <a:t>The Singapore Bioimaging Consortium – Septembre 14, 2017 </a:t>
            </a:r>
          </a:p>
          <a:p>
            <a:endParaRPr lang="en-US" sz="2800"/>
          </a:p>
          <a:p>
            <a:endParaRPr lang="en-US" sz="2800"/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958939" y="1488979"/>
            <a:ext cx="7245261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1027611" y="3918859"/>
            <a:ext cx="576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1. Which </a:t>
            </a:r>
            <a:r>
              <a:rPr lang="en-US" b="1" i="1" smtClean="0"/>
              <a:t>dynamical</a:t>
            </a:r>
            <a:r>
              <a:rPr lang="en-US" b="1" smtClean="0"/>
              <a:t> model to represent fMRI time series?</a:t>
            </a:r>
            <a:endParaRPr lang="en-US" b="1"/>
          </a:p>
        </p:txBody>
      </p:sp>
      <p:sp>
        <p:nvSpPr>
          <p:cNvPr id="9" name="TextBox 8"/>
          <p:cNvSpPr txBox="1"/>
          <p:nvPr/>
        </p:nvSpPr>
        <p:spPr>
          <a:xfrm>
            <a:off x="1023249" y="4489264"/>
            <a:ext cx="67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. Linking dynamical markers of FC to behavior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68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0509" y="1331586"/>
            <a:ext cx="6903443" cy="211590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smtClean="0"/>
          </a:p>
          <a:p>
            <a:pPr marL="800100" lvl="1" indent="-457200">
              <a:buFont typeface="+mj-lt"/>
              <a:buAutoNum type="arabicPeriod"/>
            </a:pPr>
            <a:r>
              <a:rPr lang="en-US" sz="2000" smtClean="0"/>
              <a:t>Encodes static FC information (i.e., correlation)</a:t>
            </a:r>
          </a:p>
          <a:p>
            <a:pPr marL="800100" lvl="1" indent="-457200">
              <a:buFont typeface="+mj-lt"/>
              <a:buAutoNum type="arabicPeriod"/>
            </a:pPr>
            <a:endParaRPr lang="en-US" sz="2000" smtClean="0"/>
          </a:p>
          <a:p>
            <a:pPr marL="800100" lvl="1" indent="-457200">
              <a:buFont typeface="+mj-lt"/>
              <a:buAutoNum type="arabicPeriod"/>
            </a:pPr>
            <a:r>
              <a:rPr lang="en-US" sz="2000" smtClean="0"/>
              <a:t>Encodes the ordering of fMRI time points </a:t>
            </a:r>
          </a:p>
          <a:p>
            <a:pPr marL="800100" lvl="1" indent="-457200">
              <a:buFont typeface="+mj-lt"/>
              <a:buAutoNum type="arabicPeriod"/>
            </a:pPr>
            <a:endParaRPr lang="en-US" sz="2000"/>
          </a:p>
          <a:p>
            <a:pPr marL="800100" lvl="1" indent="-457200">
              <a:buFont typeface="+mj-lt"/>
              <a:buAutoNum type="arabicPeriod"/>
            </a:pPr>
            <a:r>
              <a:rPr lang="en-US" sz="2000" smtClean="0"/>
              <a:t>Reproduces fMRI properties (e.g., FC fluctuations)</a:t>
            </a:r>
            <a:endParaRPr lang="en-US" sz="2000"/>
          </a:p>
        </p:txBody>
      </p:sp>
      <p:sp>
        <p:nvSpPr>
          <p:cNvPr id="5" name="Rectangle 4"/>
          <p:cNvSpPr/>
          <p:nvPr/>
        </p:nvSpPr>
        <p:spPr>
          <a:xfrm>
            <a:off x="1423851" y="1677548"/>
            <a:ext cx="5612675" cy="3348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96562" y="3748873"/>
            <a:ext cx="8494348" cy="2097423"/>
            <a:chOff x="38092" y="3565120"/>
            <a:chExt cx="8494348" cy="2097423"/>
          </a:xfrm>
        </p:grpSpPr>
        <p:sp>
          <p:nvSpPr>
            <p:cNvPr id="7" name="TextBox 6"/>
            <p:cNvSpPr txBox="1"/>
            <p:nvPr/>
          </p:nvSpPr>
          <p:spPr>
            <a:xfrm>
              <a:off x="38092" y="3565120"/>
              <a:ext cx="8494348" cy="538837"/>
            </a:xfrm>
            <a:prstGeom prst="rect">
              <a:avLst/>
            </a:prstGeom>
            <a:noFill/>
            <a:ln w="101600">
              <a:noFill/>
            </a:ln>
          </p:spPr>
          <p:txBody>
            <a:bodyPr wrap="square" lIns="76426" tIns="38213" rIns="76426" bIns="38213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sz="2000" smtClean="0">
                  <a:cs typeface="Arial"/>
                </a:rPr>
                <a:t>A simple model encoding (1) and (2) is the 1</a:t>
              </a:r>
              <a:r>
                <a:rPr lang="en-US" sz="2000" baseline="30000" smtClean="0">
                  <a:cs typeface="Arial"/>
                </a:rPr>
                <a:t>st</a:t>
              </a:r>
              <a:r>
                <a:rPr lang="en-US" sz="2000" smtClean="0">
                  <a:cs typeface="Arial"/>
                </a:rPr>
                <a:t> order autoregressive (AR-1) model:</a:t>
              </a:r>
              <a:endParaRPr lang="en-US" sz="2000">
                <a:cs typeface="Arial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059831" y="4149080"/>
              <a:ext cx="3456384" cy="1513463"/>
            </a:xfrm>
            <a:prstGeom prst="rect">
              <a:avLst/>
            </a:prstGeom>
            <a:noFill/>
            <a:ln w="101600">
              <a:noFill/>
            </a:ln>
          </p:spPr>
          <p:txBody>
            <a:bodyPr wrap="square" lIns="76426" tIns="38213" rIns="76426" bIns="38213" rtlCol="0">
              <a:spAutoFit/>
            </a:bodyPr>
            <a:lstStyle/>
            <a:p>
              <a:pPr algn="just"/>
              <a:r>
                <a:rPr lang="en-US" sz="2000" b="1" smtClean="0">
                  <a:cs typeface="Arial"/>
                </a:rPr>
                <a:t>x</a:t>
              </a:r>
              <a:r>
                <a:rPr lang="en-US" sz="2000" b="1" baseline="-25000" smtClean="0">
                  <a:cs typeface="Arial"/>
                </a:rPr>
                <a:t>t </a:t>
              </a:r>
              <a:r>
                <a:rPr lang="en-US" sz="2000" b="1" smtClean="0">
                  <a:cs typeface="Arial"/>
                </a:rPr>
                <a:t>= A</a:t>
              </a:r>
              <a:r>
                <a:rPr lang="en-US" sz="2000" b="1" baseline="-25000">
                  <a:cs typeface="Arial"/>
                </a:rPr>
                <a:t>1</a:t>
              </a:r>
              <a:r>
                <a:rPr lang="en-US" sz="2000" b="1" smtClean="0">
                  <a:cs typeface="Arial"/>
                </a:rPr>
                <a:t> </a:t>
              </a:r>
              <a:r>
                <a:rPr lang="en-US" sz="2000" b="1" baseline="30000" smtClean="0">
                  <a:cs typeface="Arial"/>
                </a:rPr>
                <a:t>.</a:t>
              </a:r>
              <a:r>
                <a:rPr lang="en-US" sz="2000" b="1" smtClean="0">
                  <a:cs typeface="Arial"/>
                </a:rPr>
                <a:t> x</a:t>
              </a:r>
              <a:r>
                <a:rPr lang="en-US" sz="2000" b="1" baseline="-25000" smtClean="0">
                  <a:cs typeface="Arial"/>
                </a:rPr>
                <a:t>t-1</a:t>
              </a:r>
              <a:r>
                <a:rPr lang="en-US" sz="2000" b="1" smtClean="0">
                  <a:cs typeface="Arial"/>
                </a:rPr>
                <a:t>+ </a:t>
              </a:r>
              <a:r>
                <a:rPr lang="el-GR" sz="2000" b="1" smtClean="0">
                  <a:cs typeface="Arial"/>
                </a:rPr>
                <a:t>ε</a:t>
              </a:r>
              <a:r>
                <a:rPr lang="en-US" sz="2000" b="1" baseline="-25000" smtClean="0">
                  <a:cs typeface="Arial"/>
                </a:rPr>
                <a:t>t   </a:t>
              </a:r>
            </a:p>
            <a:p>
              <a:pPr algn="just"/>
              <a:endParaRPr lang="en-US" sz="2000" b="1" baseline="-25000">
                <a:cs typeface="Arial"/>
              </a:endParaRPr>
            </a:p>
            <a:p>
              <a:pPr algn="just"/>
              <a:r>
                <a:rPr lang="en-US" sz="2000" smtClean="0">
                  <a:cs typeface="Arial"/>
                </a:rPr>
                <a:t>where 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n-US" sz="2000" b="1" smtClean="0">
                  <a:cs typeface="Arial"/>
                </a:rPr>
                <a:t>A</a:t>
              </a:r>
              <a:r>
                <a:rPr lang="en-US" sz="2000" b="1" baseline="-25000">
                  <a:cs typeface="Arial"/>
                </a:rPr>
                <a:t>1</a:t>
              </a:r>
              <a:r>
                <a:rPr lang="en-US" sz="2000" smtClean="0">
                  <a:cs typeface="Arial"/>
                </a:rPr>
                <a:t>  is a model parameter</a:t>
              </a:r>
            </a:p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el-GR" sz="2000" b="1" smtClean="0">
                  <a:cs typeface="Arial"/>
                </a:rPr>
                <a:t>ε</a:t>
              </a:r>
              <a:r>
                <a:rPr lang="en-US" sz="2000" b="1" baseline="-25000">
                  <a:cs typeface="Arial"/>
                </a:rPr>
                <a:t>t</a:t>
              </a:r>
              <a:r>
                <a:rPr lang="en-US" sz="2000" smtClean="0">
                  <a:cs typeface="Arial"/>
                </a:rPr>
                <a:t> is white noise</a:t>
              </a:r>
              <a:endParaRPr lang="en-US" sz="2000" baseline="-25000" smtClean="0">
                <a:cs typeface="Arial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68623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We need a model of fMRI time series that...</a:t>
            </a:r>
          </a:p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647966" y="2313769"/>
            <a:ext cx="5612675" cy="379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647966" y="2994566"/>
            <a:ext cx="6072183" cy="379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8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68623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Which fMRI properties should AR capture?</a:t>
            </a:r>
          </a:p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349099" y="2064447"/>
            <a:ext cx="4247698" cy="2520280"/>
            <a:chOff x="2267744" y="1268760"/>
            <a:chExt cx="4247698" cy="252028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31" r="75170"/>
            <a:stretch/>
          </p:blipFill>
          <p:spPr>
            <a:xfrm>
              <a:off x="2267744" y="1268760"/>
              <a:ext cx="4247698" cy="252028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499992" y="3356992"/>
              <a:ext cx="576064" cy="2880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69236" y="5131983"/>
            <a:ext cx="41539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mtClean="0">
                <a:cs typeface="Arial" panose="020B0604020202020204" pitchFamily="34" charset="0"/>
              </a:rPr>
              <a:t>Identify AR model from original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mtClean="0">
                <a:cs typeface="Arial" panose="020B0604020202020204" pitchFamily="34" charset="0"/>
              </a:rPr>
              <a:t>Generate surrogates from this model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mtClean="0">
                <a:cs typeface="Arial" panose="020B0604020202020204" pitchFamily="34" charset="0"/>
              </a:rPr>
              <a:t>Compare surrogates vs. original </a:t>
            </a:r>
            <a:endParaRPr lang="en-US" dirty="0" smtClean="0">
              <a:cs typeface="Arial" panose="020B0604020202020204" pitchFamily="34" charset="0"/>
            </a:endParaRPr>
          </a:p>
        </p:txBody>
      </p:sp>
      <p:pic>
        <p:nvPicPr>
          <p:cNvPr id="21" name="Picture 20" descr="F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21" y="2441606"/>
            <a:ext cx="1872208" cy="1872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861" y="1027611"/>
            <a:ext cx="2579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Static FC information</a:t>
            </a:r>
          </a:p>
          <a:p>
            <a:pPr algn="ctr"/>
            <a:r>
              <a:rPr lang="en-US" smtClean="0"/>
              <a:t>(Biswal et al., 1995)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407332" y="1026414"/>
            <a:ext cx="4240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Temporal FC fluctuations</a:t>
            </a:r>
          </a:p>
          <a:p>
            <a:pPr algn="ctr"/>
            <a:r>
              <a:rPr lang="en-US" smtClean="0"/>
              <a:t>(e.g. Allen et al. 2014, Zalesky et al. 2014, Preti et al. 2017 )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47856" y="5535534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mtClean="0">
                <a:solidFill>
                  <a:srgbClr val="00B050"/>
                </a:solidFill>
              </a:rPr>
              <a:t>By construction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86995" y="4762651"/>
            <a:ext cx="24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 be tested...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3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5" r="49211"/>
          <a:stretch/>
        </p:blipFill>
        <p:spPr>
          <a:xfrm>
            <a:off x="5560695" y="3250432"/>
            <a:ext cx="3135265" cy="20162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98"/>
          <a:stretch/>
        </p:blipFill>
        <p:spPr>
          <a:xfrm>
            <a:off x="2693670" y="3200003"/>
            <a:ext cx="3310586" cy="20857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896982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Does AR preserve FC fluctuations (Li</a:t>
            </a:r>
            <a:r>
              <a:rPr lang="fr-BE" sz="2800" smtClean="0"/>
              <a:t>é</a:t>
            </a:r>
            <a:r>
              <a:rPr lang="en-US" sz="2800" smtClean="0"/>
              <a:t>geois et al., 2017)?</a:t>
            </a:r>
          </a:p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0230" y="1306285"/>
            <a:ext cx="81250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smtClean="0"/>
              <a:t>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S900 Human Connectome Project dataset (Smith et al., 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ICA-FIX (minimal)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Parcellation in 114 ROIs (Yeo et al., 2011), 1200 time points (TR=0.72 sec)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Use of a </a:t>
            </a:r>
            <a:r>
              <a:rPr lang="en-US" b="1" smtClean="0">
                <a:cs typeface="Arial" panose="020B0604020202020204" pitchFamily="34" charset="0"/>
              </a:rPr>
              <a:t>1</a:t>
            </a:r>
            <a:r>
              <a:rPr lang="en-US" b="1" baseline="30000" smtClean="0">
                <a:cs typeface="Arial" panose="020B0604020202020204" pitchFamily="34" charset="0"/>
              </a:rPr>
              <a:t>st</a:t>
            </a:r>
            <a:r>
              <a:rPr lang="en-US" b="1" smtClean="0">
                <a:cs typeface="Arial" panose="020B0604020202020204" pitchFamily="34" charset="0"/>
              </a:rPr>
              <a:t> order</a:t>
            </a:r>
            <a:r>
              <a:rPr lang="en-US" smtClean="0">
                <a:cs typeface="Arial" panose="020B0604020202020204" pitchFamily="34" charset="0"/>
              </a:rPr>
              <a:t> AR model of fMRI time series </a:t>
            </a:r>
            <a:endParaRPr lang="en-US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Comparison of different FC fluctuations statistics in original and surrogate data</a:t>
            </a:r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12"/>
          <a:stretch/>
        </p:blipFill>
        <p:spPr>
          <a:xfrm>
            <a:off x="155758" y="3279007"/>
            <a:ext cx="2921906" cy="201622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2994" y="5578291"/>
            <a:ext cx="821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1. AR model reproduces </a:t>
            </a:r>
            <a:r>
              <a:rPr lang="en-US" smtClean="0">
                <a:solidFill>
                  <a:srgbClr val="FF0000"/>
                </a:solidFill>
              </a:rPr>
              <a:t>whole-brain fluctuations </a:t>
            </a:r>
            <a:r>
              <a:rPr lang="en-US" smtClean="0"/>
              <a:t>for 99% of low-motion subjects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2999" y="6046017"/>
            <a:ext cx="8212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. AR model reproduces, on average, 99.4% of </a:t>
            </a:r>
            <a:r>
              <a:rPr lang="en-US" smtClean="0">
                <a:solidFill>
                  <a:schemeClr val="accent5">
                    <a:lumMod val="75000"/>
                  </a:schemeClr>
                </a:solidFill>
              </a:rPr>
              <a:t>inter-ROI pairwise fluctuations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39902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68623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Which fMRI properties should AR capture?</a:t>
            </a:r>
          </a:p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334109" y="2064447"/>
            <a:ext cx="4247698" cy="2520280"/>
            <a:chOff x="2267744" y="1268760"/>
            <a:chExt cx="4247698" cy="252028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31" r="75170"/>
            <a:stretch/>
          </p:blipFill>
          <p:spPr>
            <a:xfrm>
              <a:off x="2267744" y="1268760"/>
              <a:ext cx="4247698" cy="252028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499992" y="3356992"/>
              <a:ext cx="576064" cy="28803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609276" y="5131983"/>
            <a:ext cx="4153983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mtClean="0">
                <a:cs typeface="Arial" panose="020B0604020202020204" pitchFamily="34" charset="0"/>
              </a:rPr>
              <a:t>Identify AR model from original data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mtClean="0">
                <a:cs typeface="Arial" panose="020B0604020202020204" pitchFamily="34" charset="0"/>
              </a:rPr>
              <a:t>Generate surrogates from this model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mtClean="0">
                <a:cs typeface="Arial" panose="020B0604020202020204" pitchFamily="34" charset="0"/>
              </a:rPr>
              <a:t>Compare surrogates vs. original </a:t>
            </a:r>
            <a:endParaRPr lang="en-US" dirty="0" smtClean="0">
              <a:cs typeface="Arial" panose="020B0604020202020204" pitchFamily="34" charset="0"/>
            </a:endParaRPr>
          </a:p>
        </p:txBody>
      </p:sp>
      <p:pic>
        <p:nvPicPr>
          <p:cNvPr id="21" name="Picture 20" descr="F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521" y="2441606"/>
            <a:ext cx="1872208" cy="18722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3861" y="1027611"/>
            <a:ext cx="2579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Static FC information</a:t>
            </a:r>
          </a:p>
          <a:p>
            <a:pPr algn="ctr"/>
            <a:r>
              <a:rPr lang="en-US" smtClean="0"/>
              <a:t>(Biswal et al., 1995)</a:t>
            </a:r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92342" y="1026414"/>
            <a:ext cx="42402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Temporal FC fluctuations</a:t>
            </a:r>
          </a:p>
          <a:p>
            <a:pPr algn="ctr"/>
            <a:r>
              <a:rPr lang="en-US" smtClean="0"/>
              <a:t>(e.g. Allen et al. 2014, Zalesky et al. 2014, Preti et al. 2017 )</a:t>
            </a:r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47856" y="5535534"/>
            <a:ext cx="2473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en-US" smtClean="0">
                <a:solidFill>
                  <a:srgbClr val="00B050"/>
                </a:solidFill>
              </a:rPr>
              <a:t>By construction</a:t>
            </a:r>
            <a:endParaRPr lang="en-US">
              <a:solidFill>
                <a:srgbClr val="00B05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27035" y="4762651"/>
            <a:ext cx="2499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To be tested...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56947" y="5501315"/>
            <a:ext cx="503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mtClean="0">
                <a:solidFill>
                  <a:srgbClr val="00B050"/>
                </a:solidFill>
              </a:rPr>
              <a:t>AR-1 seems to capture most FC fluctuations, </a:t>
            </a:r>
          </a:p>
          <a:p>
            <a:r>
              <a:rPr lang="en-US" smtClean="0">
                <a:solidFill>
                  <a:srgbClr val="00B050"/>
                </a:solidFill>
              </a:rPr>
              <a:t>even if... (Griffa et al. 2017, Abrol et al., 2017)</a:t>
            </a:r>
            <a:endParaRPr lang="en-U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58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156754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Links and differences to the “state-based” approach</a:t>
            </a:r>
            <a:endParaRPr lang="en-US" sz="2800" smtClean="0"/>
          </a:p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614004" y="956973"/>
            <a:ext cx="7910871" cy="3455928"/>
            <a:chOff x="614004" y="956973"/>
            <a:chExt cx="7910871" cy="34559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154" y="1118981"/>
              <a:ext cx="5134692" cy="29626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722" y="956973"/>
              <a:ext cx="1774153" cy="3363978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6067425" y="2686050"/>
              <a:ext cx="5524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14004" y="4043569"/>
              <a:ext cx="7082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Allen et al., Cerebral Cortex (2014); Abrol et al., Neuroimage (2017)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8181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43808" y="1936293"/>
            <a:ext cx="3240360" cy="2915453"/>
            <a:chOff x="3131841" y="1988840"/>
            <a:chExt cx="3240360" cy="2915453"/>
          </a:xfrm>
        </p:grpSpPr>
        <p:pic>
          <p:nvPicPr>
            <p:cNvPr id="5" name="Picture 4" descr="fMRI_TC_final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339" y="2141053"/>
              <a:ext cx="3183862" cy="272810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419873" y="1988840"/>
              <a:ext cx="295232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data (e.g</a:t>
              </a:r>
              <a:r>
                <a:rPr lang="en-US" sz="1500" b="1" u="sng" smtClean="0"/>
                <a:t>. fMRI)</a:t>
              </a:r>
              <a:endParaRPr lang="en-US" sz="1500" b="1" u="sng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23929" y="4581128"/>
              <a:ext cx="19442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Time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2122858" y="3356121"/>
              <a:ext cx="23411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Intensity in different ROIs</a:t>
              </a:r>
            </a:p>
          </p:txBody>
        </p:sp>
      </p:grpSp>
      <p:pic>
        <p:nvPicPr>
          <p:cNvPr id="9" name="Picture 8" descr="Brain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" y="2636912"/>
            <a:ext cx="2561911" cy="201622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7740352" y="666936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1763688" y="2708921"/>
            <a:ext cx="1152128" cy="504055"/>
            <a:chOff x="1763688" y="2708921"/>
            <a:chExt cx="1296144" cy="504055"/>
          </a:xfrm>
        </p:grpSpPr>
        <p:sp>
          <p:nvSpPr>
            <p:cNvPr id="12" name="Oval 11"/>
            <p:cNvSpPr/>
            <p:nvPr/>
          </p:nvSpPr>
          <p:spPr>
            <a:xfrm>
              <a:off x="1763688" y="3140968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3" name="Straight Arrow Connector 12"/>
            <p:cNvCxnSpPr>
              <a:stCxn id="12" idx="7"/>
            </p:cNvCxnSpPr>
            <p:nvPr/>
          </p:nvCxnSpPr>
          <p:spPr bwMode="auto">
            <a:xfrm flipV="1">
              <a:off x="1825151" y="2708921"/>
              <a:ext cx="1234681" cy="442592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4" name="Group 13"/>
          <p:cNvGrpSpPr/>
          <p:nvPr/>
        </p:nvGrpSpPr>
        <p:grpSpPr>
          <a:xfrm>
            <a:off x="2051720" y="3212976"/>
            <a:ext cx="864096" cy="360040"/>
            <a:chOff x="2051720" y="3284984"/>
            <a:chExt cx="1008112" cy="288032"/>
          </a:xfrm>
        </p:grpSpPr>
        <p:sp>
          <p:nvSpPr>
            <p:cNvPr id="15" name="Oval 14"/>
            <p:cNvSpPr/>
            <p:nvPr/>
          </p:nvSpPr>
          <p:spPr>
            <a:xfrm>
              <a:off x="2051720" y="3501008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6" name="Straight Arrow Connector 15"/>
            <p:cNvCxnSpPr>
              <a:stCxn id="15" idx="6"/>
            </p:cNvCxnSpPr>
            <p:nvPr/>
          </p:nvCxnSpPr>
          <p:spPr bwMode="auto">
            <a:xfrm flipV="1">
              <a:off x="2123728" y="3284984"/>
              <a:ext cx="936104" cy="252028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17" name="Group 16"/>
          <p:cNvGrpSpPr/>
          <p:nvPr/>
        </p:nvGrpSpPr>
        <p:grpSpPr>
          <a:xfrm>
            <a:off x="1835696" y="4077072"/>
            <a:ext cx="1080120" cy="216024"/>
            <a:chOff x="1835696" y="4077072"/>
            <a:chExt cx="1224136" cy="288032"/>
          </a:xfrm>
        </p:grpSpPr>
        <p:sp>
          <p:nvSpPr>
            <p:cNvPr id="18" name="Oval 17"/>
            <p:cNvSpPr/>
            <p:nvPr/>
          </p:nvSpPr>
          <p:spPr>
            <a:xfrm>
              <a:off x="1835696" y="4077072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18" idx="6"/>
            </p:cNvCxnSpPr>
            <p:nvPr/>
          </p:nvCxnSpPr>
          <p:spPr bwMode="auto">
            <a:xfrm>
              <a:off x="1907704" y="4113076"/>
              <a:ext cx="1152128" cy="252028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0" name="Group 19"/>
          <p:cNvGrpSpPr/>
          <p:nvPr/>
        </p:nvGrpSpPr>
        <p:grpSpPr>
          <a:xfrm>
            <a:off x="3347864" y="2501314"/>
            <a:ext cx="3024336" cy="1215718"/>
            <a:chOff x="3419872" y="4667364"/>
            <a:chExt cx="3024336" cy="1215715"/>
          </a:xfrm>
        </p:grpSpPr>
        <p:sp>
          <p:nvSpPr>
            <p:cNvPr id="21" name="TextBox 20"/>
            <p:cNvSpPr txBox="1"/>
            <p:nvPr/>
          </p:nvSpPr>
          <p:spPr>
            <a:xfrm>
              <a:off x="3707904" y="4667364"/>
              <a:ext cx="2736304" cy="1215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connectivity (FC)</a:t>
              </a:r>
            </a:p>
            <a:p>
              <a:pPr algn="ctr"/>
              <a:endParaRPr lang="en-US" sz="1500" b="1" u="sng" dirty="0" smtClean="0"/>
            </a:p>
            <a:p>
              <a:pPr algn="ctr"/>
              <a:endParaRPr lang="en-US" sz="1500" b="1" u="sng" dirty="0" smtClean="0"/>
            </a:p>
            <a:p>
              <a:pPr algn="just"/>
              <a:r>
                <a:rPr lang="en-US" sz="1400" dirty="0" smtClean="0"/>
                <a:t>“</a:t>
              </a:r>
              <a:r>
                <a:rPr lang="en-US" sz="1400" i="1" dirty="0" smtClean="0"/>
                <a:t>Statistical dependence between two time series</a:t>
              </a:r>
              <a:r>
                <a:rPr lang="en-US" sz="1400" dirty="0" smtClean="0"/>
                <a:t>” (</a:t>
              </a:r>
              <a:r>
                <a:rPr lang="en-US" sz="1400" dirty="0" err="1" smtClean="0"/>
                <a:t>Friston</a:t>
              </a:r>
              <a:r>
                <a:rPr lang="en-US" sz="1400" dirty="0" smtClean="0"/>
                <a:t>, 2011).</a:t>
              </a: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419872" y="5647304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228184" y="2052000"/>
            <a:ext cx="3384376" cy="2699429"/>
            <a:chOff x="6084168" y="2420888"/>
            <a:chExt cx="3384376" cy="2699429"/>
          </a:xfrm>
        </p:grpSpPr>
        <p:sp>
          <p:nvSpPr>
            <p:cNvPr id="24" name="Right Arrow 23"/>
            <p:cNvSpPr/>
            <p:nvPr/>
          </p:nvSpPr>
          <p:spPr>
            <a:xfrm>
              <a:off x="6300192" y="3855603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84168" y="2420888"/>
              <a:ext cx="33843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FC matrix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056784" y="4797152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5867963" y="3681717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pic>
          <p:nvPicPr>
            <p:cNvPr id="28" name="Picture 27" descr="FC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924944"/>
              <a:ext cx="1872208" cy="1872208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3635896" y="4005064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Classically measured by the </a:t>
            </a:r>
            <a:r>
              <a:rPr lang="en-US" sz="1400" b="1" dirty="0" smtClean="0"/>
              <a:t>correlation</a:t>
            </a:r>
            <a:r>
              <a:rPr lang="en-US" sz="1400" dirty="0" smtClean="0"/>
              <a:t> </a:t>
            </a:r>
            <a:r>
              <a:rPr lang="en-US" sz="1400" dirty="0"/>
              <a:t>between time series. </a:t>
            </a:r>
          </a:p>
          <a:p>
            <a:pPr algn="just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274307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59259E-6 L -0.31111 0.0078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6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" y="156754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mtClean="0"/>
              <a:t>Links and differences to the “state-based” approach</a:t>
            </a:r>
            <a:endParaRPr lang="en-US" sz="2800" smtClean="0"/>
          </a:p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665234"/>
              </p:ext>
            </p:extLst>
          </p:nvPr>
        </p:nvGraphicFramePr>
        <p:xfrm>
          <a:off x="614004" y="4570337"/>
          <a:ext cx="7853721" cy="2109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7907"/>
                <a:gridCol w="2617907"/>
                <a:gridCol w="2617907"/>
              </a:tblGrid>
              <a:tr h="70316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smtClean="0"/>
                        <a:t>State-based “time-resolved”</a:t>
                      </a:r>
                      <a:r>
                        <a:rPr lang="en-US" sz="1800" baseline="0" smtClean="0"/>
                        <a:t>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aseline="0" smtClean="0"/>
                        <a:t>AR “dynamic” approach</a:t>
                      </a:r>
                    </a:p>
                  </a:txBody>
                  <a:tcPr anchor="ctr"/>
                </a:tc>
              </a:tr>
              <a:tr h="703166"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solidFill>
                            <a:srgbClr val="00B050"/>
                          </a:solidFill>
                        </a:rPr>
                        <a:t>Pros</a:t>
                      </a:r>
                      <a:endParaRPr lang="en-US" sz="1800" b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/>
                        <a:t>Time-resolved information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/>
                        <a:t>Interpretability</a:t>
                      </a:r>
                      <a:r>
                        <a:rPr lang="en-US" baseline="0" smtClean="0"/>
                        <a:t> of states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/>
                        <a:t>Concision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/>
                        <a:t>Does</a:t>
                      </a:r>
                      <a:r>
                        <a:rPr lang="en-US" baseline="0" smtClean="0"/>
                        <a:t> not rely on parameters</a:t>
                      </a:r>
                      <a:endParaRPr lang="en-US"/>
                    </a:p>
                  </a:txBody>
                  <a:tcPr anchor="ctr"/>
                </a:tc>
              </a:tr>
              <a:tr h="703166">
                <a:tc>
                  <a:txBody>
                    <a:bodyPr/>
                    <a:lstStyle/>
                    <a:p>
                      <a:pPr algn="ctr"/>
                      <a:r>
                        <a:rPr lang="en-US" sz="1800" b="1" smtClean="0">
                          <a:solidFill>
                            <a:srgbClr val="C00000"/>
                          </a:solidFill>
                        </a:rPr>
                        <a:t>Cons</a:t>
                      </a:r>
                      <a:endParaRPr lang="en-US" sz="1800" b="1">
                        <a:solidFill>
                          <a:srgbClr val="C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/>
                        <a:t>Choice</a:t>
                      </a:r>
                      <a:r>
                        <a:rPr lang="en-US" baseline="0" smtClean="0"/>
                        <a:t> of</a:t>
                      </a:r>
                      <a:r>
                        <a:rPr lang="en-US" smtClean="0"/>
                        <a:t> parameters (w,K)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/>
                        <a:t>Data</a:t>
                      </a:r>
                      <a:r>
                        <a:rPr lang="en-US" baseline="0" smtClean="0"/>
                        <a:t> “explosion”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mtClean="0"/>
                        <a:t>Interpretation</a:t>
                      </a:r>
                      <a:r>
                        <a:rPr lang="en-US" baseline="0" smtClean="0"/>
                        <a:t> of “A”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aseline="0" smtClean="0"/>
                        <a:t>No time-resolved information</a:t>
                      </a:r>
                      <a:endParaRPr lang="en-US" smtClean="0"/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614004" y="956973"/>
            <a:ext cx="7910871" cy="3455928"/>
            <a:chOff x="614004" y="956973"/>
            <a:chExt cx="7910871" cy="34559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154" y="1118981"/>
              <a:ext cx="5134692" cy="296268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0722" y="956973"/>
              <a:ext cx="1774153" cy="3363978"/>
            </a:xfrm>
            <a:prstGeom prst="rect">
              <a:avLst/>
            </a:prstGeom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6067425" y="2686050"/>
              <a:ext cx="55245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14004" y="4043569"/>
              <a:ext cx="7082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Allen et al., Cerebral Cortex (2014); Abrol et al., Neuroimage (2017)</a:t>
              </a:r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3286125" y="5362575"/>
            <a:ext cx="2343150" cy="523875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876925" y="5334000"/>
            <a:ext cx="2343150" cy="523875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86125" y="6051680"/>
            <a:ext cx="2343150" cy="523875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876924" y="6097663"/>
            <a:ext cx="2424471" cy="523875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25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 animBg="1"/>
      <p:bldP spid="2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063927" y="2046517"/>
            <a:ext cx="5503817" cy="2031325"/>
            <a:chOff x="2063927" y="2046517"/>
            <a:chExt cx="5503817" cy="2031325"/>
          </a:xfrm>
        </p:grpSpPr>
        <p:sp>
          <p:nvSpPr>
            <p:cNvPr id="2" name="TextBox 1"/>
            <p:cNvSpPr txBox="1"/>
            <p:nvPr/>
          </p:nvSpPr>
          <p:spPr>
            <a:xfrm>
              <a:off x="2063927" y="2046517"/>
              <a:ext cx="5503817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We use the following AR-1 model of fMRI time series:</a:t>
              </a:r>
            </a:p>
            <a:p>
              <a:endParaRPr lang="en-US"/>
            </a:p>
            <a:p>
              <a:endParaRPr lang="en-US" smtClean="0"/>
            </a:p>
            <a:p>
              <a:endParaRPr lang="en-US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mtClean="0"/>
                <a:t>AR-1 captures (most) FC fluctuations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b="1"/>
                <a:t>A</a:t>
              </a:r>
              <a:r>
                <a:rPr lang="en-US" b="1" baseline="-25000"/>
                <a:t>1</a:t>
              </a:r>
              <a:r>
                <a:rPr lang="en-US"/>
                <a:t> is the dynamic FC marker we propose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718893" y="2582409"/>
              <a:ext cx="2159390" cy="384949"/>
            </a:xfrm>
            <a:prstGeom prst="rect">
              <a:avLst/>
            </a:prstGeom>
            <a:noFill/>
            <a:ln w="101600">
              <a:noFill/>
            </a:ln>
          </p:spPr>
          <p:txBody>
            <a:bodyPr wrap="square" lIns="76426" tIns="38213" rIns="76426" bIns="38213" rtlCol="0">
              <a:spAutoFit/>
            </a:bodyPr>
            <a:lstStyle/>
            <a:p>
              <a:pPr algn="just"/>
              <a:r>
                <a:rPr lang="en-US" sz="2000" b="1" smtClean="0">
                  <a:cs typeface="Arial"/>
                </a:rPr>
                <a:t>x</a:t>
              </a:r>
              <a:r>
                <a:rPr lang="en-US" sz="2000" b="1" baseline="-25000" smtClean="0">
                  <a:cs typeface="Arial"/>
                </a:rPr>
                <a:t>t </a:t>
              </a:r>
              <a:r>
                <a:rPr lang="en-US" sz="2000" b="1" smtClean="0">
                  <a:cs typeface="Arial"/>
                </a:rPr>
                <a:t>= A</a:t>
              </a:r>
              <a:r>
                <a:rPr lang="en-US" sz="2000" b="1" baseline="-25000">
                  <a:cs typeface="Arial"/>
                </a:rPr>
                <a:t>1</a:t>
              </a:r>
              <a:r>
                <a:rPr lang="en-US" sz="2000" b="1" smtClean="0">
                  <a:cs typeface="Arial"/>
                </a:rPr>
                <a:t> </a:t>
              </a:r>
              <a:r>
                <a:rPr lang="en-US" sz="2000" b="1" baseline="30000" smtClean="0">
                  <a:cs typeface="Arial"/>
                </a:rPr>
                <a:t>.</a:t>
              </a:r>
              <a:r>
                <a:rPr lang="en-US" sz="2000" b="1" smtClean="0">
                  <a:cs typeface="Arial"/>
                </a:rPr>
                <a:t> x</a:t>
              </a:r>
              <a:r>
                <a:rPr lang="en-US" sz="2000" b="1" baseline="-25000" smtClean="0">
                  <a:cs typeface="Arial"/>
                </a:rPr>
                <a:t>t-1</a:t>
              </a:r>
              <a:r>
                <a:rPr lang="en-US" sz="2000" b="1" smtClean="0">
                  <a:cs typeface="Arial"/>
                </a:rPr>
                <a:t>+ </a:t>
              </a:r>
              <a:r>
                <a:rPr lang="el-GR" sz="2000" b="1" smtClean="0">
                  <a:cs typeface="Arial"/>
                </a:rPr>
                <a:t>ε</a:t>
              </a:r>
              <a:r>
                <a:rPr lang="en-US" sz="2000" b="1" baseline="-25000" smtClean="0">
                  <a:cs typeface="Arial"/>
                </a:rPr>
                <a:t>t   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37211" y="4563291"/>
            <a:ext cx="6531428" cy="759542"/>
            <a:chOff x="1637211" y="4563291"/>
            <a:chExt cx="6531428" cy="759542"/>
          </a:xfrm>
        </p:grpSpPr>
        <p:sp>
          <p:nvSpPr>
            <p:cNvPr id="4" name="Rounded Rectangle 3"/>
            <p:cNvSpPr/>
            <p:nvPr/>
          </p:nvSpPr>
          <p:spPr>
            <a:xfrm>
              <a:off x="1637211" y="4563291"/>
              <a:ext cx="6078583" cy="75954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706879" y="4606830"/>
              <a:ext cx="6461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smtClean="0"/>
                <a:t>But</a:t>
              </a:r>
              <a:r>
                <a:rPr lang="en-US" smtClean="0"/>
                <a:t>: capturing statistical properties does not mean capturing biologically relevant information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0047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266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6733" y="342361"/>
            <a:ext cx="7247467" cy="2113456"/>
          </a:xfrm>
        </p:spPr>
        <p:txBody>
          <a:bodyPr>
            <a:normAutofit/>
          </a:bodyPr>
          <a:lstStyle/>
          <a:p>
            <a:r>
              <a:rPr lang="en-US" sz="2800" smtClean="0"/>
              <a:t> </a:t>
            </a:r>
            <a:r>
              <a:rPr lang="en-US" sz="3200" smtClean="0"/>
              <a:t>From Static to Dynamic representations of Functional Connectivity MRI</a:t>
            </a:r>
          </a:p>
          <a:p>
            <a:endParaRPr lang="en-US" sz="2800"/>
          </a:p>
          <a:p>
            <a:r>
              <a:rPr lang="en-US" sz="2000" smtClean="0"/>
              <a:t>The Singapore Bioimaging Consortium – Septembre 14, 2017 </a:t>
            </a:r>
          </a:p>
          <a:p>
            <a:endParaRPr lang="en-US" sz="2800"/>
          </a:p>
          <a:p>
            <a:endParaRPr lang="en-US" sz="2800"/>
          </a:p>
        </p:txBody>
      </p:sp>
      <p:cxnSp>
        <p:nvCxnSpPr>
          <p:cNvPr id="5" name="Straight Connector 4"/>
          <p:cNvCxnSpPr/>
          <p:nvPr/>
        </p:nvCxnSpPr>
        <p:spPr bwMode="auto">
          <a:xfrm flipH="1">
            <a:off x="958939" y="1488979"/>
            <a:ext cx="7245261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extBox 1"/>
          <p:cNvSpPr txBox="1"/>
          <p:nvPr/>
        </p:nvSpPr>
        <p:spPr>
          <a:xfrm>
            <a:off x="1027611" y="3918859"/>
            <a:ext cx="5765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1. Which </a:t>
            </a:r>
            <a:r>
              <a:rPr lang="en-US" i="1" smtClean="0"/>
              <a:t>dynamical</a:t>
            </a:r>
            <a:r>
              <a:rPr lang="en-US" smtClean="0"/>
              <a:t> model to represent fMRI time series?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23249" y="4489264"/>
            <a:ext cx="6753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</a:t>
            </a:r>
            <a:r>
              <a:rPr lang="en-US" b="1" smtClean="0"/>
              <a:t>. Linking dynamical markers of FC to behavior  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91525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/>
        </p:nvSpPr>
        <p:spPr>
          <a:xfrm>
            <a:off x="5338354" y="5901821"/>
            <a:ext cx="2595155" cy="79248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68623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Dataset and processing</a:t>
            </a:r>
          </a:p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4171" y="1811385"/>
            <a:ext cx="42584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mtClean="0"/>
              <a:t>S1200 Human Connectome Project dataset (Smith et al., 2013)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mtClean="0"/>
              <a:t>917 subjects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mtClean="0"/>
              <a:t>Between 1 and 4 runs/subject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mtClean="0"/>
              <a:t>ICA-FIX (minimal) preprocessing + global signal regression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mtClean="0"/>
              <a:t>Parcellation in 400 ROIs (Schaefer et al., 2017), 1200 time points (TR=0.72 sec)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smtClean="0"/>
              <a:t>Static</a:t>
            </a:r>
            <a:r>
              <a:rPr lang="en-US" smtClean="0"/>
              <a:t> FC markers are obtained from the fMRI correlation matrix, for each subject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smtClean="0"/>
              <a:t>Dynamic</a:t>
            </a:r>
            <a:r>
              <a:rPr lang="en-US" smtClean="0"/>
              <a:t> FC markers are obtained from a </a:t>
            </a:r>
            <a:r>
              <a:rPr lang="en-US" b="1" smtClean="0">
                <a:cs typeface="Arial" panose="020B0604020202020204" pitchFamily="34" charset="0"/>
              </a:rPr>
              <a:t>1</a:t>
            </a:r>
            <a:r>
              <a:rPr lang="en-US" b="1" baseline="30000" smtClean="0">
                <a:cs typeface="Arial" panose="020B0604020202020204" pitchFamily="34" charset="0"/>
              </a:rPr>
              <a:t>st</a:t>
            </a:r>
            <a:r>
              <a:rPr lang="en-US" b="1" smtClean="0">
                <a:cs typeface="Arial" panose="020B0604020202020204" pitchFamily="34" charset="0"/>
              </a:rPr>
              <a:t> order</a:t>
            </a:r>
            <a:r>
              <a:rPr lang="en-US" smtClean="0">
                <a:cs typeface="Arial" panose="020B0604020202020204" pitchFamily="34" charset="0"/>
              </a:rPr>
              <a:t> AR model of fMRI time series </a:t>
            </a:r>
            <a:endParaRPr lang="en-US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mtClean="0"/>
              <a:t>Static and Dynamic FC markers are linked to 60 HCP behavioral measures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721531" y="981474"/>
            <a:ext cx="1741715" cy="592182"/>
            <a:chOff x="6400800" y="1349830"/>
            <a:chExt cx="1741715" cy="592182"/>
          </a:xfrm>
        </p:grpSpPr>
        <p:sp>
          <p:nvSpPr>
            <p:cNvPr id="2" name="Oval 1"/>
            <p:cNvSpPr/>
            <p:nvPr/>
          </p:nvSpPr>
          <p:spPr>
            <a:xfrm>
              <a:off x="6400800" y="1349830"/>
              <a:ext cx="1637211" cy="5921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557555" y="1443836"/>
              <a:ext cx="1584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HCP dataset</a:t>
              </a:r>
              <a:endParaRPr lang="en-US"/>
            </a:p>
          </p:txBody>
        </p:sp>
      </p:grpSp>
      <p:sp>
        <p:nvSpPr>
          <p:cNvPr id="6" name="Down Arrow 5"/>
          <p:cNvSpPr/>
          <p:nvPr/>
        </p:nvSpPr>
        <p:spPr>
          <a:xfrm>
            <a:off x="6487882" y="1695577"/>
            <a:ext cx="104503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127" y="2078755"/>
            <a:ext cx="2110011" cy="1553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95138" y="2486275"/>
            <a:ext cx="1453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Schaefer et al., 2017</a:t>
            </a:r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721531" y="3998220"/>
            <a:ext cx="1767840" cy="646331"/>
            <a:chOff x="6043749" y="4145280"/>
            <a:chExt cx="1767840" cy="646331"/>
          </a:xfrm>
        </p:grpSpPr>
        <p:sp>
          <p:nvSpPr>
            <p:cNvPr id="11" name="Rounded Rectangle 10"/>
            <p:cNvSpPr/>
            <p:nvPr/>
          </p:nvSpPr>
          <p:spPr>
            <a:xfrm>
              <a:off x="6043749" y="4162698"/>
              <a:ext cx="1767840" cy="6008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15595" y="4145280"/>
              <a:ext cx="16241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fMRI data matrix/subject</a:t>
              </a:r>
              <a:endParaRPr lang="en-US"/>
            </a:p>
          </p:txBody>
        </p:sp>
      </p:grpSp>
      <p:sp>
        <p:nvSpPr>
          <p:cNvPr id="14" name="Down Arrow 13"/>
          <p:cNvSpPr/>
          <p:nvPr/>
        </p:nvSpPr>
        <p:spPr>
          <a:xfrm>
            <a:off x="6487880" y="3565628"/>
            <a:ext cx="104503" cy="365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793377" y="4760997"/>
            <a:ext cx="694505" cy="26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24254" y="5119333"/>
            <a:ext cx="4153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smtClean="0"/>
              <a:t>Static FC marker</a:t>
            </a:r>
            <a:r>
              <a:rPr lang="en-US" smtClean="0"/>
              <a:t>          </a:t>
            </a:r>
            <a:r>
              <a:rPr lang="en-US" u="sng" smtClean="0"/>
              <a:t>Dynamic FC marker </a:t>
            </a:r>
            <a:endParaRPr lang="en-US" u="sng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605451" y="4760997"/>
            <a:ext cx="753291" cy="26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070725" y="6088548"/>
            <a:ext cx="320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60 behavioral measures</a:t>
            </a:r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383345" y="5418261"/>
            <a:ext cx="33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>
                <a:solidFill>
                  <a:srgbClr val="C00000"/>
                </a:solidFill>
              </a:rPr>
              <a:t>*</a:t>
            </a:r>
            <a:endParaRPr lang="en-US" sz="3600" b="1">
              <a:solidFill>
                <a:srgbClr val="C00000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006353" y="5488665"/>
            <a:ext cx="113553" cy="3508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7006646" y="5488665"/>
            <a:ext cx="111333" cy="33887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6006904" y="5489210"/>
            <a:ext cx="1111626" cy="350829"/>
            <a:chOff x="6158753" y="5748159"/>
            <a:chExt cx="1111626" cy="350829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6158753" y="5748159"/>
              <a:ext cx="113553" cy="35082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7159046" y="5748159"/>
              <a:ext cx="111333" cy="338876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406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84037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The variance component model (Sabuncu et al., 2016)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95180"/>
                <a:ext cx="8229600" cy="75152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𝛽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altLang="zh-CN" sz="2400" dirty="0" smtClean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95180"/>
                <a:ext cx="8229600" cy="75152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485199"/>
              </p:ext>
            </p:extLst>
          </p:nvPr>
        </p:nvGraphicFramePr>
        <p:xfrm>
          <a:off x="1316772" y="3319163"/>
          <a:ext cx="235131" cy="1619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131"/>
              </a:tblGrid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41310" y="5073805"/>
                <a:ext cx="18799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 smtClean="0"/>
                  <a:t>: behavior (e.g. IQ)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10" y="5073805"/>
                <a:ext cx="187993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4545" t="-28261" r="-7468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10617" y="3628128"/>
                <a:ext cx="179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617" y="3628128"/>
                <a:ext cx="17921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0000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7079665"/>
              </p:ext>
            </p:extLst>
          </p:nvPr>
        </p:nvGraphicFramePr>
        <p:xfrm>
          <a:off x="2792869" y="3314811"/>
          <a:ext cx="1249680" cy="1619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29149" y="4026657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149" y="4026657"/>
                <a:ext cx="226023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0526" r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95423" y="3632468"/>
                <a:ext cx="179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423" y="3632468"/>
                <a:ext cx="179216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34483" r="-2758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403938" y="5073804"/>
                <a:ext cx="245609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 smtClean="0"/>
                  <a:t>: covariates 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(age, education, gender, race, motion)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3938" y="5073804"/>
                <a:ext cx="2456094" cy="830997"/>
              </a:xfrm>
              <a:prstGeom prst="rect">
                <a:avLst/>
              </a:prstGeom>
              <a:blipFill rotWithShape="0">
                <a:blip r:embed="rId7"/>
                <a:stretch>
                  <a:fillRect l="-5707" t="-9489" b="-160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330451" y="4026656"/>
                <a:ext cx="2180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451" y="4026656"/>
                <a:ext cx="218008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9444" r="-16667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6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329905"/>
              </p:ext>
            </p:extLst>
          </p:nvPr>
        </p:nvGraphicFramePr>
        <p:xfrm>
          <a:off x="4974372" y="3467204"/>
          <a:ext cx="208280" cy="13883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</a:tblGrid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611659" y="3634696"/>
                <a:ext cx="1843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659" y="3634696"/>
                <a:ext cx="184345" cy="276999"/>
              </a:xfrm>
              <a:prstGeom prst="rect">
                <a:avLst/>
              </a:prstGeom>
              <a:blipFill rotWithShape="0">
                <a:blip r:embed="rId9"/>
                <a:stretch>
                  <a:fillRect l="-33333" r="-30000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73052" y="3151364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52" y="3151364"/>
                <a:ext cx="181139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33333" r="-2666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999372" y="5073805"/>
                <a:ext cx="181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β</m:t>
                      </m:r>
                    </m:oMath>
                  </m:oMathPara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372" y="5073805"/>
                <a:ext cx="181139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46667" t="-2174" r="-4333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27363" y="4026656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363" y="4026656"/>
                <a:ext cx="226023" cy="276999"/>
              </a:xfrm>
              <a:prstGeom prst="rect">
                <a:avLst/>
              </a:prstGeom>
              <a:blipFill rotWithShape="0">
                <a:blip r:embed="rId12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760662"/>
              </p:ext>
            </p:extLst>
          </p:nvPr>
        </p:nvGraphicFramePr>
        <p:xfrm>
          <a:off x="6267602" y="3314806"/>
          <a:ext cx="208280" cy="1619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</a:tblGrid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944168" y="3636819"/>
                <a:ext cx="179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68" y="3636819"/>
                <a:ext cx="179216" cy="276999"/>
              </a:xfrm>
              <a:prstGeom prst="rect">
                <a:avLst/>
              </a:prstGeom>
              <a:blipFill rotWithShape="0">
                <a:blip r:embed="rId13"/>
                <a:stretch>
                  <a:fillRect l="-31034" r="-3103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459988" y="5075331"/>
                <a:ext cx="1908514" cy="830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 smtClean="0"/>
                  <a:t>: subject-specific </a:t>
                </a:r>
              </a:p>
              <a:p>
                <a:r>
                  <a:rPr lang="en-US" dirty="0" smtClean="0"/>
                  <a:t>effect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988" y="5075331"/>
                <a:ext cx="1908514" cy="830997"/>
              </a:xfrm>
              <a:prstGeom prst="rect">
                <a:avLst/>
              </a:prstGeom>
              <a:blipFill rotWithShape="0">
                <a:blip r:embed="rId14"/>
                <a:stretch>
                  <a:fillRect l="-7668" t="-9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977347" y="4039715"/>
                <a:ext cx="22602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347" y="4039715"/>
                <a:ext cx="226023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24324" r="-18919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457608"/>
              </p:ext>
            </p:extLst>
          </p:nvPr>
        </p:nvGraphicFramePr>
        <p:xfrm>
          <a:off x="7787259" y="3319159"/>
          <a:ext cx="208280" cy="1619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</a:tblGrid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7463825" y="3641172"/>
                <a:ext cx="179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3825" y="3641172"/>
                <a:ext cx="17921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30000" r="-2666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364357" y="5073804"/>
                <a:ext cx="7360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 smtClean="0"/>
                  <a:t>: noise</a:t>
                </a: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4357" y="5073804"/>
                <a:ext cx="736035" cy="276999"/>
              </a:xfrm>
              <a:prstGeom prst="rect">
                <a:avLst/>
              </a:prstGeom>
              <a:blipFill rotWithShape="0">
                <a:blip r:embed="rId17"/>
                <a:stretch>
                  <a:fillRect l="-8264" t="-28261" r="-1983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275856" y="3018381"/>
                <a:ext cx="1843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/>
                        </a:rPr>
                        <m:t>P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018381"/>
                <a:ext cx="184345" cy="276999"/>
              </a:xfrm>
              <a:prstGeom prst="rect">
                <a:avLst/>
              </a:prstGeom>
              <a:blipFill rotWithShape="0">
                <a:blip r:embed="rId18"/>
                <a:stretch>
                  <a:fillRect l="-29032" r="-2903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46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84037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The variance component model (Sabuncu et al., 2016)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95180"/>
                <a:ext cx="8229600" cy="75152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𝛽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altLang="zh-CN" sz="2400" dirty="0" smtClean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95180"/>
                <a:ext cx="8229600" cy="75152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825875" y="2203171"/>
                <a:ext cx="1871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~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0, 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75" y="2203171"/>
                <a:ext cx="187185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5"/>
          <p:cNvCxnSpPr/>
          <p:nvPr/>
        </p:nvCxnSpPr>
        <p:spPr>
          <a:xfrm flipH="1">
            <a:off x="5220072" y="2059155"/>
            <a:ext cx="216024" cy="144016"/>
          </a:xfrm>
          <a:prstGeom prst="straightConnector1">
            <a:avLst/>
          </a:prstGeom>
          <a:ln w="1587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299300"/>
              </p:ext>
            </p:extLst>
          </p:nvPr>
        </p:nvGraphicFramePr>
        <p:xfrm>
          <a:off x="1284507" y="3387586"/>
          <a:ext cx="1457960" cy="1619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</a:tblGrid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887061" y="3705243"/>
                <a:ext cx="179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61" y="3705243"/>
                <a:ext cx="179216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34483" r="-2758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840653" y="3047745"/>
                <a:ext cx="1792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653" y="3047745"/>
                <a:ext cx="179216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34483" r="-2758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23427" y="5164928"/>
                <a:ext cx="2780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 smtClean="0"/>
                  <a:t>: functional similarity matrix</a:t>
                </a:r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27" y="5164928"/>
                <a:ext cx="278012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851" t="-28261" r="-438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>
            <a:off x="2447109" y="4397822"/>
            <a:ext cx="1260795" cy="313509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707904" y="4799630"/>
                <a:ext cx="8867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4799630"/>
                <a:ext cx="886781" cy="276999"/>
              </a:xfrm>
              <a:prstGeom prst="rect">
                <a:avLst/>
              </a:prstGeom>
              <a:blipFill rotWithShape="0">
                <a:blip r:embed="rId7"/>
                <a:stretch>
                  <a:fillRect l="-5479" t="-2174" r="-205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275264"/>
              </p:ext>
            </p:extLst>
          </p:nvPr>
        </p:nvGraphicFramePr>
        <p:xfrm>
          <a:off x="6093377" y="4175066"/>
          <a:ext cx="208280" cy="1619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</a:tblGrid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283968" y="3420336"/>
                <a:ext cx="26909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Subject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smtClean="0"/>
                  <a:t>’s </a:t>
                </a:r>
                <a:endParaRPr lang="en-US" dirty="0"/>
              </a:p>
              <a:p>
                <a:pPr algn="ctr"/>
                <a:r>
                  <a:rPr lang="en-US" dirty="0" smtClean="0"/>
                  <a:t>functional connectivity</a:t>
                </a:r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420336"/>
                <a:ext cx="2690958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804248" y="3395936"/>
                <a:ext cx="23330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Subject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 smtClean="0"/>
                  <a:t>’s </a:t>
                </a:r>
              </a:p>
              <a:p>
                <a:pPr algn="ctr"/>
                <a:r>
                  <a:rPr lang="en-US" dirty="0" smtClean="0"/>
                  <a:t>functional connectivity</a:t>
                </a:r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248" y="3395936"/>
                <a:ext cx="2333037" cy="646331"/>
              </a:xfrm>
              <a:prstGeom prst="rect">
                <a:avLst/>
              </a:prstGeom>
              <a:blipFill rotWithShape="0">
                <a:blip r:embed="rId9"/>
                <a:stretch>
                  <a:fillRect l="-1828" t="-4717" r="-208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4594684" y="4754876"/>
            <a:ext cx="130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698558" y="4498715"/>
            <a:ext cx="20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(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891362" y="4498715"/>
            <a:ext cx="2090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04248" y="4759228"/>
            <a:ext cx="209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,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444840" y="2194459"/>
                <a:ext cx="2048188" cy="529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~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0, 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𝐹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840" y="2194459"/>
                <a:ext cx="2048188" cy="529184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接连接符 5"/>
          <p:cNvCxnSpPr/>
          <p:nvPr/>
        </p:nvCxnSpPr>
        <p:spPr>
          <a:xfrm flipH="1">
            <a:off x="4365853" y="2050443"/>
            <a:ext cx="460023" cy="14401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6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223939"/>
              </p:ext>
            </p:extLst>
          </p:nvPr>
        </p:nvGraphicFramePr>
        <p:xfrm>
          <a:off x="7484920" y="4175066"/>
          <a:ext cx="208280" cy="16197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/>
              </a:tblGrid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399">
                <a:tc>
                  <a:txBody>
                    <a:bodyPr/>
                    <a:lstStyle/>
                    <a:p>
                      <a:endParaRPr lang="en-US" sz="700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505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6" grpId="0"/>
      <p:bldP spid="3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84037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The variance component model (Sabuncu et al., 2016)</a:t>
            </a:r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95180"/>
                <a:ext cx="8229600" cy="75152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spcBef>
                    <a:spcPts val="6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𝑋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𝛽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</m:oMath>
                  </m:oMathPara>
                </a14:m>
                <a:endParaRPr lang="en-US" altLang="zh-CN" sz="2400" dirty="0" smtClean="0"/>
              </a:p>
              <a:p>
                <a:endParaRPr lang="zh-CN" altLang="en-US" sz="2800" dirty="0"/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95180"/>
                <a:ext cx="8229600" cy="75152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825875" y="2203171"/>
                <a:ext cx="18718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~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0, 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𝑒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875" y="2203171"/>
                <a:ext cx="1871859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444840" y="2194459"/>
                <a:ext cx="2048188" cy="5291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/>
                        </a:rPr>
                        <m:t>𝑓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~</m:t>
                      </m:r>
                      <m:r>
                        <a:rPr lang="en-US" altLang="zh-CN" sz="2400" b="0" i="1" smtClean="0">
                          <a:latin typeface="Cambria Math"/>
                        </a:rPr>
                        <m:t>𝑁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/>
                            </a:rPr>
                            <m:t>0, </m:t>
                          </m:r>
                          <m:sSubSup>
                            <m:sSub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altLang="zh-CN" sz="2400" b="0" i="1" smtClean="0">
                              <a:latin typeface="Cambria Math"/>
                            </a:rPr>
                            <m:t>𝐹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/>
                        </a:rPr>
                        <m:t>,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840" y="2194459"/>
                <a:ext cx="2048188" cy="52918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3309253" y="3242199"/>
                <a:ext cx="2377444" cy="84212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9253" y="3242199"/>
                <a:ext cx="2377444" cy="84212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960861" y="4202766"/>
            <a:ext cx="234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>
                <a:solidFill>
                  <a:srgbClr val="FF0000"/>
                </a:solidFill>
              </a:rPr>
              <a:t>“Connectometricity”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908661" y="3422922"/>
            <a:ext cx="818608" cy="696234"/>
            <a:chOff x="2908661" y="3422922"/>
            <a:chExt cx="818608" cy="696234"/>
          </a:xfrm>
        </p:grpSpPr>
        <p:sp>
          <p:nvSpPr>
            <p:cNvPr id="5" name="Oval 4"/>
            <p:cNvSpPr/>
            <p:nvPr/>
          </p:nvSpPr>
          <p:spPr>
            <a:xfrm>
              <a:off x="3309253" y="3422922"/>
              <a:ext cx="418016" cy="40014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H="1">
              <a:off x="2908661" y="3857899"/>
              <a:ext cx="365756" cy="2612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1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77593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Results on behaviors (Li</a:t>
            </a:r>
            <a:r>
              <a:rPr lang="fr-BE" sz="2800" smtClean="0"/>
              <a:t>é</a:t>
            </a:r>
            <a:r>
              <a:rPr lang="en-US" sz="2800" smtClean="0"/>
              <a:t>geois et al., In Preparation)</a:t>
            </a:r>
          </a:p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62" y="1111017"/>
            <a:ext cx="8887637" cy="46359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-1180553" y="3082835"/>
            <a:ext cx="287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/>
              <a:t>Connectometricity</a:t>
            </a:r>
          </a:p>
        </p:txBody>
      </p:sp>
    </p:spTree>
    <p:extLst>
      <p:ext uri="{BB962C8B-B14F-4D97-AF65-F5344CB8AC3E}">
        <p14:creationId xmlns:p14="http://schemas.microsoft.com/office/powerpoint/2010/main" val="25878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81076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Results on behaviors (Li</a:t>
            </a:r>
            <a:r>
              <a:rPr lang="fr-BE" sz="2800" smtClean="0"/>
              <a:t>é</a:t>
            </a:r>
            <a:r>
              <a:rPr lang="en-US" sz="2800" smtClean="0"/>
              <a:t>geois et al., In Preparation)</a:t>
            </a:r>
          </a:p>
          <a:p>
            <a:endParaRPr lang="en-US" sz="2800" smtClean="0"/>
          </a:p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" r="2858"/>
          <a:stretch/>
        </p:blipFill>
        <p:spPr>
          <a:xfrm>
            <a:off x="243840" y="956973"/>
            <a:ext cx="8638903" cy="47488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-1180553" y="3082835"/>
            <a:ext cx="287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/>
              <a:t>Connectometricity</a:t>
            </a:r>
          </a:p>
        </p:txBody>
      </p:sp>
    </p:spTree>
    <p:extLst>
      <p:ext uri="{BB962C8B-B14F-4D97-AF65-F5344CB8AC3E}">
        <p14:creationId xmlns:p14="http://schemas.microsoft.com/office/powerpoint/2010/main" val="132794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797705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Results on behaviors (Li</a:t>
            </a:r>
            <a:r>
              <a:rPr lang="fr-BE" sz="2800" smtClean="0"/>
              <a:t>é</a:t>
            </a:r>
            <a:r>
              <a:rPr lang="en-US" sz="2800" smtClean="0"/>
              <a:t>geois et al., In Preparation)</a:t>
            </a:r>
          </a:p>
          <a:p>
            <a:endParaRPr lang="en-US" sz="2800" smtClean="0"/>
          </a:p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61577" y="5737933"/>
            <a:ext cx="6663222" cy="648072"/>
            <a:chOff x="2082750" y="5877272"/>
            <a:chExt cx="5225554" cy="648072"/>
          </a:xfrm>
        </p:grpSpPr>
        <p:sp>
          <p:nvSpPr>
            <p:cNvPr id="8" name="Rectangle 7"/>
            <p:cNvSpPr/>
            <p:nvPr/>
          </p:nvSpPr>
          <p:spPr>
            <a:xfrm>
              <a:off x="2082750" y="5882490"/>
              <a:ext cx="5184576" cy="642854"/>
            </a:xfrm>
            <a:prstGeom prst="rect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123728" y="5877272"/>
              <a:ext cx="51845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On average over all the measures, static FC markers explain 25% of the phenotypic variance; dynamic FC markers explain 35% of it. </a:t>
              </a:r>
              <a:endParaRPr lang="en-US" dirty="0" smtClean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4"/>
          <a:stretch/>
        </p:blipFill>
        <p:spPr>
          <a:xfrm>
            <a:off x="418011" y="803085"/>
            <a:ext cx="8725988" cy="49027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1206680" y="2882536"/>
            <a:ext cx="2873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mtClean="0"/>
              <a:t>Connectometricity</a:t>
            </a:r>
          </a:p>
        </p:txBody>
      </p:sp>
    </p:spTree>
    <p:extLst>
      <p:ext uri="{BB962C8B-B14F-4D97-AF65-F5344CB8AC3E}">
        <p14:creationId xmlns:p14="http://schemas.microsoft.com/office/powerpoint/2010/main" val="14313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228184" y="2052380"/>
            <a:ext cx="3384376" cy="2699429"/>
            <a:chOff x="6084168" y="2420888"/>
            <a:chExt cx="3384376" cy="2699429"/>
          </a:xfrm>
        </p:grpSpPr>
        <p:sp>
          <p:nvSpPr>
            <p:cNvPr id="6" name="TextBox 5"/>
            <p:cNvSpPr txBox="1"/>
            <p:nvPr/>
          </p:nvSpPr>
          <p:spPr>
            <a:xfrm>
              <a:off x="6084168" y="2420888"/>
              <a:ext cx="33843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FC matrix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56784" y="4797152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5867963" y="3681717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pic>
          <p:nvPicPr>
            <p:cNvPr id="9" name="Picture 8" descr="FC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924944"/>
              <a:ext cx="1872208" cy="1872208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5"/>
          <a:stretch/>
        </p:blipFill>
        <p:spPr>
          <a:xfrm>
            <a:off x="1943100" y="1201458"/>
            <a:ext cx="3108970" cy="45821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19325" y="5962650"/>
            <a:ext cx="2571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Zhou et al., </a:t>
            </a:r>
            <a:r>
              <a:rPr lang="en-US" i="1" smtClean="0"/>
              <a:t>Brain</a:t>
            </a:r>
            <a:r>
              <a:rPr lang="en-US" smtClean="0"/>
              <a:t> (2010).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324600" y="3429000"/>
            <a:ext cx="276225" cy="111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" y="42862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                                        Links to... disease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5029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792480" y="991688"/>
            <a:ext cx="7410995" cy="4155775"/>
            <a:chOff x="792480" y="991688"/>
            <a:chExt cx="7410995" cy="41557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6" t="4013" r="6857" b="8884"/>
            <a:stretch/>
          </p:blipFill>
          <p:spPr>
            <a:xfrm>
              <a:off x="792480" y="1176354"/>
              <a:ext cx="7410995" cy="397110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58529" y="991688"/>
              <a:ext cx="67926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Static FC &gt; Dynamic FC                                             Dynamic FC &gt; Static FC</a:t>
              </a:r>
              <a:endParaRPr lang="en-US"/>
            </a:p>
          </p:txBody>
        </p:sp>
      </p:grpSp>
      <p:sp>
        <p:nvSpPr>
          <p:cNvPr id="9" name="Rectangle 8"/>
          <p:cNvSpPr/>
          <p:nvPr/>
        </p:nvSpPr>
        <p:spPr>
          <a:xfrm>
            <a:off x="0" y="-8709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48045"/>
            <a:ext cx="926592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smtClean="0"/>
              <a:t>Do static and dynamic FC markers capture different behaviors?</a:t>
            </a:r>
          </a:p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99754" y="3514596"/>
            <a:ext cx="6396446" cy="2097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879772" y="2381011"/>
            <a:ext cx="2063935" cy="659896"/>
            <a:chOff x="6879772" y="2389720"/>
            <a:chExt cx="2063935" cy="6598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715" t="56813" r="27047" b="40513"/>
            <a:stretch/>
          </p:blipFill>
          <p:spPr>
            <a:xfrm>
              <a:off x="6879772" y="2522135"/>
              <a:ext cx="113212" cy="12192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01" t="56998" r="81237" b="39373"/>
            <a:stretch/>
          </p:blipFill>
          <p:spPr>
            <a:xfrm>
              <a:off x="6888480" y="2824370"/>
              <a:ext cx="69668" cy="16546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992986" y="2389720"/>
              <a:ext cx="1933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Performance/task</a:t>
              </a:r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10404" y="2680284"/>
              <a:ext cx="1933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Self-reported</a:t>
              </a:r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968140" y="5930532"/>
            <a:ext cx="5320938" cy="646331"/>
            <a:chOff x="1846217" y="5408020"/>
            <a:chExt cx="5320938" cy="646331"/>
          </a:xfrm>
        </p:grpSpPr>
        <p:sp>
          <p:nvSpPr>
            <p:cNvPr id="13" name="Right Arrow 12"/>
            <p:cNvSpPr/>
            <p:nvPr/>
          </p:nvSpPr>
          <p:spPr>
            <a:xfrm>
              <a:off x="1846217" y="5651863"/>
              <a:ext cx="478972" cy="1132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25487" y="5408020"/>
              <a:ext cx="46416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Static and dynamic FC markers seem to capture complementary behavioral information</a:t>
              </a:r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-11808" y="4907706"/>
            <a:ext cx="3003046" cy="694964"/>
            <a:chOff x="-11808" y="4907706"/>
            <a:chExt cx="3003046" cy="694964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1197459" y="4907706"/>
              <a:ext cx="150244" cy="2571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-11808" y="5141005"/>
              <a:ext cx="30030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S</a:t>
              </a:r>
              <a:r>
                <a:rPr lang="en-US" sz="1200" smtClean="0"/>
                <a:t>elf-reported </a:t>
              </a:r>
              <a:r>
                <a:rPr lang="en-US" sz="1200"/>
                <a:t>perceptions of the availability of </a:t>
              </a:r>
              <a:r>
                <a:rPr lang="en-US" sz="1200"/>
                <a:t>friends </a:t>
              </a:r>
              <a:r>
                <a:rPr lang="en-US" sz="1200" smtClean="0"/>
                <a:t>with </a:t>
              </a:r>
              <a:r>
                <a:rPr lang="en-US" sz="1200"/>
                <a:t>whom to interact </a:t>
              </a:r>
              <a:r>
                <a:rPr lang="en-US" sz="1200"/>
                <a:t>or </a:t>
              </a:r>
              <a:r>
                <a:rPr lang="en-US" sz="1200" smtClean="0"/>
                <a:t>affiliate</a:t>
              </a:r>
              <a:endParaRPr lang="en-US" sz="12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731510" y="4816269"/>
            <a:ext cx="2550339" cy="675759"/>
            <a:chOff x="5731510" y="4816269"/>
            <a:chExt cx="2550339" cy="675759"/>
          </a:xfrm>
        </p:grpSpPr>
        <p:cxnSp>
          <p:nvCxnSpPr>
            <p:cNvPr id="18" name="Straight Arrow Connector 17"/>
            <p:cNvCxnSpPr/>
            <p:nvPr/>
          </p:nvCxnSpPr>
          <p:spPr>
            <a:xfrm flipH="1">
              <a:off x="7029412" y="4816269"/>
              <a:ext cx="191888" cy="334072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731510" y="5215029"/>
              <a:ext cx="25503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smtClean="0"/>
                <a:t>Accuracy in a working memory task</a:t>
              </a:r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358768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8030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74171" y="156754"/>
            <a:ext cx="686235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Conclusion</a:t>
            </a:r>
          </a:p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792480" y="1402080"/>
            <a:ext cx="552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1. Static vs. dynamic models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92479" y="1771412"/>
            <a:ext cx="478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</a:t>
            </a:r>
            <a:r>
              <a:rPr lang="en-US" smtClean="0"/>
              <a:t>. AR-1 model reproduces most fMRI properties by including dynamical FC information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2478" y="2417743"/>
            <a:ext cx="5529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</a:t>
            </a:r>
            <a:r>
              <a:rPr lang="en-US" smtClean="0"/>
              <a:t>. Static and dynamic FC markers seem to capture different behabioral measures</a:t>
            </a:r>
            <a:endParaRPr lang="en-US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39" y="3127672"/>
            <a:ext cx="5402038" cy="90091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039" y="5123081"/>
            <a:ext cx="5402038" cy="89486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887039" y="4142095"/>
            <a:ext cx="5402038" cy="369332"/>
            <a:chOff x="171448" y="2624531"/>
            <a:chExt cx="8786893" cy="1128121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171448" y="2769326"/>
              <a:ext cx="87868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17529" y="2624531"/>
              <a:ext cx="8640811" cy="1128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Temporal ordering information</a:t>
              </a:r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18572" y="3444471"/>
            <a:ext cx="6875599" cy="2016224"/>
            <a:chOff x="1144999" y="1284743"/>
            <a:chExt cx="7206702" cy="201622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412"/>
            <a:stretch/>
          </p:blipFill>
          <p:spPr>
            <a:xfrm>
              <a:off x="1144999" y="1284743"/>
              <a:ext cx="2921906" cy="201622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05" r="49211"/>
            <a:stretch/>
          </p:blipFill>
          <p:spPr>
            <a:xfrm>
              <a:off x="5216436" y="1284743"/>
              <a:ext cx="3135265" cy="2016224"/>
            </a:xfrm>
            <a:prstGeom prst="rect">
              <a:avLst/>
            </a:prstGeom>
          </p:spPr>
        </p:pic>
        <p:sp>
          <p:nvSpPr>
            <p:cNvPr id="17" name="Left-Right Arrow 16"/>
            <p:cNvSpPr/>
            <p:nvPr/>
          </p:nvSpPr>
          <p:spPr>
            <a:xfrm>
              <a:off x="4371706" y="2264227"/>
              <a:ext cx="705394" cy="121920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09348" y="3127672"/>
            <a:ext cx="6801395" cy="3150407"/>
            <a:chOff x="792480" y="991688"/>
            <a:chExt cx="7410995" cy="415577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096" t="4013" r="6857" b="8884"/>
            <a:stretch/>
          </p:blipFill>
          <p:spPr>
            <a:xfrm>
              <a:off x="792480" y="1176354"/>
              <a:ext cx="7410995" cy="3971109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358529" y="991688"/>
              <a:ext cx="6792685" cy="426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smtClean="0"/>
                <a:t>Static FC &gt; Dynamic FC                                                          Dynamic FC &gt; Static FC</a:t>
              </a:r>
              <a:endParaRPr 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376285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228184" y="2052380"/>
            <a:ext cx="3384376" cy="2699429"/>
            <a:chOff x="6084168" y="2420888"/>
            <a:chExt cx="3384376" cy="2699429"/>
          </a:xfrm>
        </p:grpSpPr>
        <p:sp>
          <p:nvSpPr>
            <p:cNvPr id="6" name="TextBox 5"/>
            <p:cNvSpPr txBox="1"/>
            <p:nvPr/>
          </p:nvSpPr>
          <p:spPr>
            <a:xfrm>
              <a:off x="6084168" y="2420888"/>
              <a:ext cx="33843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FC matrix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56784" y="4797152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5867963" y="3681717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pic>
          <p:nvPicPr>
            <p:cNvPr id="9" name="Picture 8" descr="FC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924944"/>
              <a:ext cx="1872208" cy="187220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434144" y="5638800"/>
            <a:ext cx="45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Heine et al., </a:t>
            </a:r>
            <a:r>
              <a:rPr lang="en-US" i="1" smtClean="0"/>
              <a:t>Frontiers in Psychology</a:t>
            </a:r>
            <a:r>
              <a:rPr lang="en-US" smtClean="0"/>
              <a:t> (2012).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324600" y="3429000"/>
            <a:ext cx="276225" cy="111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030747"/>
            <a:ext cx="3019846" cy="45250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" y="42862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                                        Links to... consciousness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7198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228184" y="2052380"/>
            <a:ext cx="3384376" cy="2699429"/>
            <a:chOff x="6084168" y="2420888"/>
            <a:chExt cx="3384376" cy="2699429"/>
          </a:xfrm>
        </p:grpSpPr>
        <p:sp>
          <p:nvSpPr>
            <p:cNvPr id="6" name="TextBox 5"/>
            <p:cNvSpPr txBox="1"/>
            <p:nvPr/>
          </p:nvSpPr>
          <p:spPr>
            <a:xfrm>
              <a:off x="6084168" y="2420888"/>
              <a:ext cx="33843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FC matrix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56784" y="4797152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5867963" y="3681717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pic>
          <p:nvPicPr>
            <p:cNvPr id="9" name="Picture 8" descr="FC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924944"/>
              <a:ext cx="1872208" cy="1872208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543681" y="5019675"/>
            <a:ext cx="456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Smith et al., </a:t>
            </a:r>
            <a:r>
              <a:rPr lang="en-US" i="1" smtClean="0"/>
              <a:t>Nature Neuroscience </a:t>
            </a:r>
            <a:r>
              <a:rPr lang="en-US" smtClean="0"/>
              <a:t>(2015).</a:t>
            </a:r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6324600" y="3429000"/>
            <a:ext cx="276225" cy="1111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39" y="2300130"/>
            <a:ext cx="3019846" cy="22577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" y="42862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                                        Links to... behavior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09102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51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009954" y="296789"/>
            <a:ext cx="1138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Static</a:t>
            </a:r>
            <a:endParaRPr lang="en-US" sz="3200"/>
          </a:p>
        </p:txBody>
      </p:sp>
      <p:sp>
        <p:nvSpPr>
          <p:cNvPr id="14" name="TextBox 13"/>
          <p:cNvSpPr txBox="1"/>
          <p:nvPr/>
        </p:nvSpPr>
        <p:spPr>
          <a:xfrm>
            <a:off x="3222126" y="733023"/>
            <a:ext cx="4618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Functional Connectivity</a:t>
            </a:r>
            <a:endParaRPr lang="en-US" sz="3200"/>
          </a:p>
        </p:txBody>
      </p:sp>
      <p:sp>
        <p:nvSpPr>
          <p:cNvPr id="15" name="TextBox 14"/>
          <p:cNvSpPr txBox="1"/>
          <p:nvPr/>
        </p:nvSpPr>
        <p:spPr>
          <a:xfrm>
            <a:off x="3459113" y="286706"/>
            <a:ext cx="3244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/>
              <a:t>Dynamic</a:t>
            </a:r>
            <a:endParaRPr lang="en-US" sz="320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2667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6733" y="342361"/>
            <a:ext cx="7247467" cy="4348174"/>
          </a:xfrm>
        </p:spPr>
        <p:txBody>
          <a:bodyPr>
            <a:normAutofit/>
          </a:bodyPr>
          <a:lstStyle/>
          <a:p>
            <a:r>
              <a:rPr lang="en-US" sz="2800" smtClean="0"/>
              <a:t> </a:t>
            </a:r>
            <a:r>
              <a:rPr lang="en-US" sz="3200" smtClean="0"/>
              <a:t>From Static to Dynamic representations of </a:t>
            </a:r>
            <a:r>
              <a:rPr lang="en-US" sz="3200"/>
              <a:t>r</a:t>
            </a:r>
            <a:r>
              <a:rPr lang="en-US" sz="3200" smtClean="0"/>
              <a:t>esting-state Functional </a:t>
            </a:r>
            <a:r>
              <a:rPr lang="en-US" sz="3200" smtClean="0"/>
              <a:t>Connectivity MRI</a:t>
            </a:r>
          </a:p>
          <a:p>
            <a:endParaRPr lang="en-US" sz="2800"/>
          </a:p>
          <a:p>
            <a:r>
              <a:rPr lang="en-US" sz="2000" smtClean="0"/>
              <a:t>University of Melbourne – </a:t>
            </a:r>
            <a:r>
              <a:rPr lang="en-US" sz="2000" smtClean="0"/>
              <a:t>Septembre </a:t>
            </a:r>
            <a:r>
              <a:rPr lang="en-US" sz="2000" smtClean="0"/>
              <a:t>25</a:t>
            </a:r>
            <a:r>
              <a:rPr lang="en-US" sz="2000" smtClean="0"/>
              <a:t>, </a:t>
            </a:r>
            <a:r>
              <a:rPr lang="en-US" sz="2000" smtClean="0"/>
              <a:t>2017 </a:t>
            </a:r>
          </a:p>
          <a:p>
            <a:endParaRPr lang="en-US" sz="2800"/>
          </a:p>
          <a:p>
            <a:endParaRPr lang="en-US" sz="28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1" t="21438" r="13107" b="23004"/>
          <a:stretch/>
        </p:blipFill>
        <p:spPr>
          <a:xfrm>
            <a:off x="6405201" y="5528733"/>
            <a:ext cx="2337610" cy="110005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 flipH="1">
            <a:off x="958939" y="1488979"/>
            <a:ext cx="7245261" cy="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148553" y="3842199"/>
            <a:ext cx="28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Rapha</a:t>
            </a:r>
            <a:r>
              <a:rPr lang="fr-BE" sz="2400" smtClean="0"/>
              <a:t>ë</a:t>
            </a:r>
            <a:r>
              <a:rPr lang="en-US" sz="2400" smtClean="0"/>
              <a:t>l </a:t>
            </a:r>
            <a:r>
              <a:rPr lang="en-US" sz="2400" dirty="0" smtClean="0"/>
              <a:t>Li</a:t>
            </a:r>
            <a:r>
              <a:rPr lang="fr-BE" sz="2400" smtClean="0"/>
              <a:t>é</a:t>
            </a:r>
            <a:r>
              <a:rPr lang="en-US" sz="2400" smtClean="0"/>
              <a:t>geois</a:t>
            </a:r>
            <a:endParaRPr lang="en-US" sz="2400" baseline="30000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" r="2483"/>
          <a:stretch/>
        </p:blipFill>
        <p:spPr>
          <a:xfrm>
            <a:off x="423333" y="5590337"/>
            <a:ext cx="4114800" cy="97133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1">
            <a:schemeClr val="accent3"/>
          </a:lnRef>
          <a:fillRef idx="1001">
            <a:schemeClr val="lt2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007440" y="291857"/>
            <a:ext cx="1138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FF0000"/>
                </a:solidFill>
              </a:rPr>
              <a:t>Static</a:t>
            </a:r>
            <a:endParaRPr lang="en-US" sz="320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450553" y="292955"/>
            <a:ext cx="3244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mtClean="0">
                <a:solidFill>
                  <a:srgbClr val="FF0000"/>
                </a:solidFill>
              </a:rPr>
              <a:t>Dynamic</a:t>
            </a:r>
            <a:endParaRPr lang="en-US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78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8" y="2126189"/>
            <a:ext cx="8786893" cy="146541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414" y="4701656"/>
            <a:ext cx="2003444" cy="146541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990362" y="4803220"/>
            <a:ext cx="1428423" cy="232891"/>
            <a:chOff x="3333137" y="3707845"/>
            <a:chExt cx="1428423" cy="232891"/>
          </a:xfrm>
        </p:grpSpPr>
        <p:sp>
          <p:nvSpPr>
            <p:cNvPr id="18" name="Freeform 17"/>
            <p:cNvSpPr/>
            <p:nvPr/>
          </p:nvSpPr>
          <p:spPr>
            <a:xfrm>
              <a:off x="3333137" y="3708833"/>
              <a:ext cx="1428423" cy="231903"/>
            </a:xfrm>
            <a:custGeom>
              <a:avLst/>
              <a:gdLst>
                <a:gd name="connsiteX0" fmla="*/ 0 w 1428423"/>
                <a:gd name="connsiteY0" fmla="*/ 231903 h 231903"/>
                <a:gd name="connsiteX1" fmla="*/ 317090 w 1428423"/>
                <a:gd name="connsiteY1" fmla="*/ 47548 h 231903"/>
                <a:gd name="connsiteX2" fmla="*/ 840658 w 1428423"/>
                <a:gd name="connsiteY2" fmla="*/ 3303 h 231903"/>
                <a:gd name="connsiteX3" fmla="*/ 1378974 w 1428423"/>
                <a:gd name="connsiteY3" fmla="*/ 113916 h 231903"/>
                <a:gd name="connsiteX4" fmla="*/ 1371600 w 1428423"/>
                <a:gd name="connsiteY4" fmla="*/ 113916 h 2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423" h="231903">
                  <a:moveTo>
                    <a:pt x="0" y="231903"/>
                  </a:moveTo>
                  <a:cubicBezTo>
                    <a:pt x="88490" y="158775"/>
                    <a:pt x="176980" y="85648"/>
                    <a:pt x="317090" y="47548"/>
                  </a:cubicBezTo>
                  <a:cubicBezTo>
                    <a:pt x="457200" y="9448"/>
                    <a:pt x="663677" y="-7758"/>
                    <a:pt x="840658" y="3303"/>
                  </a:cubicBezTo>
                  <a:cubicBezTo>
                    <a:pt x="1017639" y="14364"/>
                    <a:pt x="1290484" y="95481"/>
                    <a:pt x="1378974" y="113916"/>
                  </a:cubicBezTo>
                  <a:cubicBezTo>
                    <a:pt x="1467464" y="132351"/>
                    <a:pt x="1419532" y="123133"/>
                    <a:pt x="1371600" y="113916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985324" y="3707845"/>
              <a:ext cx="36185" cy="0"/>
            </a:xfrm>
            <a:prstGeom prst="straightConnector1">
              <a:avLst/>
            </a:prstGeom>
            <a:ln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849704" y="4701656"/>
            <a:ext cx="1664551" cy="499730"/>
            <a:chOff x="3956322" y="4977882"/>
            <a:chExt cx="1664551" cy="49973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6322" y="5209536"/>
              <a:ext cx="268076" cy="26807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818" y="5007440"/>
              <a:ext cx="268076" cy="26807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3374" y="4977882"/>
              <a:ext cx="268076" cy="2680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2797" y="5087975"/>
              <a:ext cx="268076" cy="268076"/>
            </a:xfrm>
            <a:prstGeom prst="rect">
              <a:avLst/>
            </a:prstGeom>
          </p:spPr>
        </p:pic>
      </p:grpSp>
      <p:cxnSp>
        <p:nvCxnSpPr>
          <p:cNvPr id="27" name="Straight Arrow Connector 26"/>
          <p:cNvCxnSpPr/>
          <p:nvPr/>
        </p:nvCxnSpPr>
        <p:spPr>
          <a:xfrm>
            <a:off x="1438275" y="3904397"/>
            <a:ext cx="1705551" cy="7972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486726" y="3904397"/>
            <a:ext cx="497016" cy="6094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179884" y="3904397"/>
            <a:ext cx="497017" cy="60949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6019800" y="3904397"/>
            <a:ext cx="1971675" cy="7972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1448" y="1753848"/>
            <a:ext cx="878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        Morning                              Noon                             Afternoon                            Evening</a:t>
            </a:r>
          </a:p>
        </p:txBody>
      </p:sp>
    </p:spTree>
    <p:extLst>
      <p:ext uri="{BB962C8B-B14F-4D97-AF65-F5344CB8AC3E}">
        <p14:creationId xmlns:p14="http://schemas.microsoft.com/office/powerpoint/2010/main" val="392383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8" y="2136035"/>
            <a:ext cx="8786893" cy="14555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76" r="19094" b="5292"/>
          <a:stretch/>
        </p:blipFill>
        <p:spPr>
          <a:xfrm>
            <a:off x="3831469" y="3965614"/>
            <a:ext cx="1466850" cy="20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4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4549</TotalTime>
  <Words>1250</Words>
  <Application>Microsoft Office PowerPoint</Application>
  <PresentationFormat>On-screen Show (4:3)</PresentationFormat>
  <Paragraphs>230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宋体</vt:lpstr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Raphael Liegeois</dc:creator>
  <cp:lastModifiedBy>Raphael Liegeois</cp:lastModifiedBy>
  <cp:revision>86</cp:revision>
  <dcterms:created xsi:type="dcterms:W3CDTF">2017-09-10T10:16:18Z</dcterms:created>
  <dcterms:modified xsi:type="dcterms:W3CDTF">2017-09-21T10:15:16Z</dcterms:modified>
</cp:coreProperties>
</file>